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Lst>
  <p:sldSz cx="12192000" cy="6858000"/>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90665" cy="49800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6866" y="0"/>
            <a:ext cx="2890665" cy="498008"/>
          </a:xfrm>
          <a:prstGeom prst="rect">
            <a:avLst/>
          </a:prstGeom>
        </p:spPr>
        <p:txBody>
          <a:bodyPr vert="horz" lIns="91440" tIns="45720" rIns="91440" bIns="45720" rtlCol="0"/>
          <a:lstStyle>
            <a:lvl1pPr algn="r">
              <a:defRPr sz="1200"/>
            </a:lvl1pPr>
          </a:lstStyle>
          <a:p>
            <a:fld id="{200EDF00-80A0-410E-A7AA-E3D6299350AB}" type="datetimeFigureOut">
              <a:rPr lang="nl-NL" smtClean="0"/>
              <a:t>14-12-2015</a:t>
            </a:fld>
            <a:endParaRPr lang="nl-NL"/>
          </a:p>
        </p:txBody>
      </p:sp>
      <p:sp>
        <p:nvSpPr>
          <p:cNvPr id="4" name="Tijdelijke aanduiding voor voettekst 3"/>
          <p:cNvSpPr>
            <a:spLocks noGrp="1"/>
          </p:cNvSpPr>
          <p:nvPr>
            <p:ph type="ftr" sz="quarter" idx="2"/>
          </p:nvPr>
        </p:nvSpPr>
        <p:spPr>
          <a:xfrm>
            <a:off x="0" y="9428630"/>
            <a:ext cx="2890665" cy="498008"/>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6866" y="9428630"/>
            <a:ext cx="2890665" cy="498008"/>
          </a:xfrm>
          <a:prstGeom prst="rect">
            <a:avLst/>
          </a:prstGeom>
        </p:spPr>
        <p:txBody>
          <a:bodyPr vert="horz" lIns="91440" tIns="45720" rIns="91440" bIns="45720" rtlCol="0" anchor="b"/>
          <a:lstStyle>
            <a:lvl1pPr algn="r">
              <a:defRPr sz="1200"/>
            </a:lvl1pPr>
          </a:lstStyle>
          <a:p>
            <a:fld id="{B9EC6DFF-5506-4B76-95F3-3123B38DF4D9}" type="slidenum">
              <a:rPr lang="nl-NL" smtClean="0"/>
              <a:t>‹nr.›</a:t>
            </a:fld>
            <a:endParaRPr lang="nl-NL"/>
          </a:p>
        </p:txBody>
      </p:sp>
    </p:spTree>
    <p:extLst>
      <p:ext uri="{BB962C8B-B14F-4D97-AF65-F5344CB8AC3E}">
        <p14:creationId xmlns:p14="http://schemas.microsoft.com/office/powerpoint/2010/main" val="39451113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0CF6C52-3B79-442F-849B-4364639D9942}" type="datetimeFigureOut">
              <a:rPr lang="nl-NL" smtClean="0"/>
              <a:t>14-12-2015</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BBAE0A1-F764-454E-9B64-838EB6DBE8D8}" type="slidenum">
              <a:rPr lang="nl-NL" smtClean="0"/>
              <a:t>‹nr.›</a:t>
            </a:fld>
            <a:endParaRPr lang="nl-NL"/>
          </a:p>
        </p:txBody>
      </p:sp>
    </p:spTree>
    <p:extLst>
      <p:ext uri="{BB962C8B-B14F-4D97-AF65-F5344CB8AC3E}">
        <p14:creationId xmlns:p14="http://schemas.microsoft.com/office/powerpoint/2010/main" val="14680094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0CF6C52-3B79-442F-849B-4364639D9942}" type="datetimeFigureOut">
              <a:rPr lang="nl-NL" smtClean="0"/>
              <a:t>14-12-2015</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BBAE0A1-F764-454E-9B64-838EB6DBE8D8}" type="slidenum">
              <a:rPr lang="nl-NL" smtClean="0"/>
              <a:t>‹nr.›</a:t>
            </a:fld>
            <a:endParaRPr lang="nl-NL"/>
          </a:p>
        </p:txBody>
      </p:sp>
    </p:spTree>
    <p:extLst>
      <p:ext uri="{BB962C8B-B14F-4D97-AF65-F5344CB8AC3E}">
        <p14:creationId xmlns:p14="http://schemas.microsoft.com/office/powerpoint/2010/main" val="99464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0CF6C52-3B79-442F-849B-4364639D9942}" type="datetimeFigureOut">
              <a:rPr lang="nl-NL" smtClean="0"/>
              <a:t>14-12-2015</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BBAE0A1-F764-454E-9B64-838EB6DBE8D8}" type="slidenum">
              <a:rPr lang="nl-NL" smtClean="0"/>
              <a:t>‹nr.›</a:t>
            </a:fld>
            <a:endParaRPr lang="nl-NL"/>
          </a:p>
        </p:txBody>
      </p:sp>
    </p:spTree>
    <p:extLst>
      <p:ext uri="{BB962C8B-B14F-4D97-AF65-F5344CB8AC3E}">
        <p14:creationId xmlns:p14="http://schemas.microsoft.com/office/powerpoint/2010/main" val="40973550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0CF6C52-3B79-442F-849B-4364639D9942}" type="datetimeFigureOut">
              <a:rPr lang="nl-NL" smtClean="0"/>
              <a:t>14-12-2015</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BBAE0A1-F764-454E-9B64-838EB6DBE8D8}" type="slidenum">
              <a:rPr lang="nl-NL" smtClean="0"/>
              <a:t>‹nr.›</a:t>
            </a:fld>
            <a:endParaRPr lang="nl-NL"/>
          </a:p>
        </p:txBody>
      </p:sp>
    </p:spTree>
    <p:extLst>
      <p:ext uri="{BB962C8B-B14F-4D97-AF65-F5344CB8AC3E}">
        <p14:creationId xmlns:p14="http://schemas.microsoft.com/office/powerpoint/2010/main" val="27689766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smtClean="0"/>
              <a:t>Klik om de stijl te bewerken</a:t>
            </a:r>
            <a:endParaRPr lang="nl-NL" dirty="0"/>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0CF6C52-3B79-442F-849B-4364639D9942}" type="datetimeFigureOut">
              <a:rPr lang="nl-NL" smtClean="0"/>
              <a:t>14-12-2015</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BBAE0A1-F764-454E-9B64-838EB6DBE8D8}" type="slidenum">
              <a:rPr lang="nl-NL" smtClean="0"/>
              <a:t>‹nr.›</a:t>
            </a:fld>
            <a:endParaRPr lang="nl-NL"/>
          </a:p>
        </p:txBody>
      </p:sp>
    </p:spTree>
    <p:extLst>
      <p:ext uri="{BB962C8B-B14F-4D97-AF65-F5344CB8AC3E}">
        <p14:creationId xmlns:p14="http://schemas.microsoft.com/office/powerpoint/2010/main" val="25846750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0CF6C52-3B79-442F-849B-4364639D9942}" type="datetimeFigureOut">
              <a:rPr lang="nl-NL" smtClean="0"/>
              <a:t>14-12-2015</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BBAE0A1-F764-454E-9B64-838EB6DBE8D8}" type="slidenum">
              <a:rPr lang="nl-NL" smtClean="0"/>
              <a:t>‹nr.›</a:t>
            </a:fld>
            <a:endParaRPr lang="nl-NL"/>
          </a:p>
        </p:txBody>
      </p:sp>
    </p:spTree>
    <p:extLst>
      <p:ext uri="{BB962C8B-B14F-4D97-AF65-F5344CB8AC3E}">
        <p14:creationId xmlns:p14="http://schemas.microsoft.com/office/powerpoint/2010/main" val="2597521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0CF6C52-3B79-442F-849B-4364639D9942}" type="datetimeFigureOut">
              <a:rPr lang="nl-NL" smtClean="0"/>
              <a:t>14-12-2015</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BBAE0A1-F764-454E-9B64-838EB6DBE8D8}" type="slidenum">
              <a:rPr lang="nl-NL" smtClean="0"/>
              <a:t>‹nr.›</a:t>
            </a:fld>
            <a:endParaRPr lang="nl-NL"/>
          </a:p>
        </p:txBody>
      </p:sp>
    </p:spTree>
    <p:extLst>
      <p:ext uri="{BB962C8B-B14F-4D97-AF65-F5344CB8AC3E}">
        <p14:creationId xmlns:p14="http://schemas.microsoft.com/office/powerpoint/2010/main" val="3328613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0CF6C52-3B79-442F-849B-4364639D9942}" type="datetimeFigureOut">
              <a:rPr lang="nl-NL" smtClean="0"/>
              <a:t>14-12-2015</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BBAE0A1-F764-454E-9B64-838EB6DBE8D8}" type="slidenum">
              <a:rPr lang="nl-NL" smtClean="0"/>
              <a:t>‹nr.›</a:t>
            </a:fld>
            <a:endParaRPr lang="nl-NL"/>
          </a:p>
        </p:txBody>
      </p:sp>
    </p:spTree>
    <p:extLst>
      <p:ext uri="{BB962C8B-B14F-4D97-AF65-F5344CB8AC3E}">
        <p14:creationId xmlns:p14="http://schemas.microsoft.com/office/powerpoint/2010/main" val="158675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0CF6C52-3B79-442F-849B-4364639D9942}" type="datetimeFigureOut">
              <a:rPr lang="nl-NL" smtClean="0"/>
              <a:t>14-12-2015</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BBAE0A1-F764-454E-9B64-838EB6DBE8D8}" type="slidenum">
              <a:rPr lang="nl-NL" smtClean="0"/>
              <a:t>‹nr.›</a:t>
            </a:fld>
            <a:endParaRPr lang="nl-NL"/>
          </a:p>
        </p:txBody>
      </p:sp>
    </p:spTree>
    <p:extLst>
      <p:ext uri="{BB962C8B-B14F-4D97-AF65-F5344CB8AC3E}">
        <p14:creationId xmlns:p14="http://schemas.microsoft.com/office/powerpoint/2010/main" val="34036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0CF6C52-3B79-442F-849B-4364639D9942}" type="datetimeFigureOut">
              <a:rPr lang="nl-NL" smtClean="0"/>
              <a:t>14-12-2015</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BBAE0A1-F764-454E-9B64-838EB6DBE8D8}" type="slidenum">
              <a:rPr lang="nl-NL" smtClean="0"/>
              <a:t>‹nr.›</a:t>
            </a:fld>
            <a:endParaRPr lang="nl-NL"/>
          </a:p>
        </p:txBody>
      </p:sp>
    </p:spTree>
    <p:extLst>
      <p:ext uri="{BB962C8B-B14F-4D97-AF65-F5344CB8AC3E}">
        <p14:creationId xmlns:p14="http://schemas.microsoft.com/office/powerpoint/2010/main" val="187891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CF6C52-3B79-442F-849B-4364639D9942}" type="datetimeFigureOut">
              <a:rPr lang="nl-NL" smtClean="0"/>
              <a:t>14-12-2015</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AE0A1-F764-454E-9B64-838EB6DBE8D8}"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 y="1"/>
            <a:ext cx="12189884"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5801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Kengetallen, analyseren en opzet begrotingen</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648538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3 Bedrijfseconomische boekhouding</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976511332"/>
              </p:ext>
            </p:extLst>
          </p:nvPr>
        </p:nvGraphicFramePr>
        <p:xfrm>
          <a:off x="2735263" y="1196977"/>
          <a:ext cx="8847138" cy="5215392"/>
        </p:xfrm>
        <a:graphic>
          <a:graphicData uri="http://schemas.openxmlformats.org/drawingml/2006/table">
            <a:tbl>
              <a:tblPr firstRow="1" bandRow="1">
                <a:tableStyleId>{5C22544A-7EE6-4342-B048-85BDC9FD1C3A}</a:tableStyleId>
              </a:tblPr>
              <a:tblGrid>
                <a:gridCol w="4423569"/>
                <a:gridCol w="4423569"/>
              </a:tblGrid>
              <a:tr h="401184">
                <a:tc>
                  <a:txBody>
                    <a:bodyPr/>
                    <a:lstStyle/>
                    <a:p>
                      <a:r>
                        <a:rPr lang="nl-NL" dirty="0" smtClean="0"/>
                        <a:t>Omzet</a:t>
                      </a:r>
                      <a:endParaRPr lang="nl-NL" dirty="0"/>
                    </a:p>
                  </a:txBody>
                  <a:tcPr/>
                </a:tc>
                <a:tc>
                  <a:txBody>
                    <a:bodyPr/>
                    <a:lstStyle/>
                    <a:p>
                      <a:r>
                        <a:rPr lang="nl-NL" dirty="0" smtClean="0"/>
                        <a:t>€ 800.000</a:t>
                      </a:r>
                      <a:endParaRPr lang="nl-NL" dirty="0"/>
                    </a:p>
                  </a:txBody>
                  <a:tcPr/>
                </a:tc>
              </a:tr>
              <a:tr h="401184">
                <a:tc>
                  <a:txBody>
                    <a:bodyPr/>
                    <a:lstStyle/>
                    <a:p>
                      <a:r>
                        <a:rPr lang="nl-NL" dirty="0" smtClean="0"/>
                        <a:t>Inkoopwaarde</a:t>
                      </a:r>
                      <a:endParaRPr lang="nl-NL" dirty="0"/>
                    </a:p>
                  </a:txBody>
                  <a:tcPr/>
                </a:tc>
                <a:tc>
                  <a:txBody>
                    <a:bodyPr/>
                    <a:lstStyle/>
                    <a:p>
                      <a:r>
                        <a:rPr lang="nl-NL" dirty="0" smtClean="0"/>
                        <a:t>€ 375.000</a:t>
                      </a:r>
                      <a:endParaRPr lang="nl-NL" dirty="0"/>
                    </a:p>
                  </a:txBody>
                  <a:tcPr/>
                </a:tc>
              </a:tr>
              <a:tr h="401184">
                <a:tc>
                  <a:txBody>
                    <a:bodyPr/>
                    <a:lstStyle/>
                    <a:p>
                      <a:r>
                        <a:rPr lang="nl-NL" dirty="0" smtClean="0"/>
                        <a:t>Brutowinst</a:t>
                      </a:r>
                      <a:endParaRPr lang="nl-NL" dirty="0"/>
                    </a:p>
                  </a:txBody>
                  <a:tcPr/>
                </a:tc>
                <a:tc>
                  <a:txBody>
                    <a:bodyPr/>
                    <a:lstStyle/>
                    <a:p>
                      <a:r>
                        <a:rPr lang="nl-NL" dirty="0" smtClean="0"/>
                        <a:t>€ 425.000</a:t>
                      </a:r>
                      <a:endParaRPr lang="nl-NL" dirty="0"/>
                    </a:p>
                  </a:txBody>
                  <a:tcPr/>
                </a:tc>
              </a:tr>
              <a:tr h="401184">
                <a:tc>
                  <a:txBody>
                    <a:bodyPr/>
                    <a:lstStyle/>
                    <a:p>
                      <a:r>
                        <a:rPr lang="nl-NL" dirty="0" smtClean="0"/>
                        <a:t>Bedrijfskosten</a:t>
                      </a:r>
                      <a:endParaRPr lang="nl-NL" dirty="0"/>
                    </a:p>
                  </a:txBody>
                  <a:tcPr/>
                </a:tc>
                <a:tc>
                  <a:txBody>
                    <a:bodyPr/>
                    <a:lstStyle/>
                    <a:p>
                      <a:endParaRPr lang="nl-NL"/>
                    </a:p>
                  </a:txBody>
                  <a:tcPr/>
                </a:tc>
              </a:tr>
              <a:tr h="401184">
                <a:tc>
                  <a:txBody>
                    <a:bodyPr/>
                    <a:lstStyle/>
                    <a:p>
                      <a:pPr marL="285750" indent="-285750">
                        <a:buFontTx/>
                        <a:buChar char="-"/>
                      </a:pPr>
                      <a:r>
                        <a:rPr lang="nl-NL" dirty="0" smtClean="0"/>
                        <a:t>Loonkosten</a:t>
                      </a:r>
                      <a:endParaRPr lang="nl-NL" dirty="0"/>
                    </a:p>
                  </a:txBody>
                  <a:tcPr/>
                </a:tc>
                <a:tc>
                  <a:txBody>
                    <a:bodyPr/>
                    <a:lstStyle/>
                    <a:p>
                      <a:r>
                        <a:rPr lang="nl-NL" dirty="0" smtClean="0"/>
                        <a:t>€ 150.000</a:t>
                      </a:r>
                      <a:endParaRPr lang="nl-NL" dirty="0"/>
                    </a:p>
                  </a:txBody>
                  <a:tcPr/>
                </a:tc>
              </a:tr>
              <a:tr h="401184">
                <a:tc>
                  <a:txBody>
                    <a:bodyPr/>
                    <a:lstStyle/>
                    <a:p>
                      <a:pPr marL="285750" indent="-285750">
                        <a:buFontTx/>
                        <a:buChar char="-"/>
                      </a:pPr>
                      <a:r>
                        <a:rPr lang="nl-NL" dirty="0" smtClean="0"/>
                        <a:t>Huisvestingskosten</a:t>
                      </a:r>
                      <a:endParaRPr lang="nl-NL" dirty="0"/>
                    </a:p>
                  </a:txBody>
                  <a:tcPr/>
                </a:tc>
                <a:tc>
                  <a:txBody>
                    <a:bodyPr/>
                    <a:lstStyle/>
                    <a:p>
                      <a:r>
                        <a:rPr lang="nl-NL" dirty="0" smtClean="0"/>
                        <a:t>€   30.000</a:t>
                      </a:r>
                      <a:endParaRPr lang="nl-NL" dirty="0"/>
                    </a:p>
                  </a:txBody>
                  <a:tcPr/>
                </a:tc>
              </a:tr>
              <a:tr h="401184">
                <a:tc>
                  <a:txBody>
                    <a:bodyPr/>
                    <a:lstStyle/>
                    <a:p>
                      <a:pPr marL="285750" indent="-285750">
                        <a:buFontTx/>
                        <a:buChar char="-"/>
                      </a:pPr>
                      <a:r>
                        <a:rPr lang="nl-NL" dirty="0" smtClean="0"/>
                        <a:t>Machinekosten</a:t>
                      </a:r>
                      <a:endParaRPr lang="nl-NL" dirty="0"/>
                    </a:p>
                  </a:txBody>
                  <a:tcPr/>
                </a:tc>
                <a:tc>
                  <a:txBody>
                    <a:bodyPr/>
                    <a:lstStyle/>
                    <a:p>
                      <a:r>
                        <a:rPr lang="nl-NL" dirty="0" smtClean="0"/>
                        <a:t>€   15.000</a:t>
                      </a:r>
                      <a:endParaRPr lang="nl-NL" dirty="0"/>
                    </a:p>
                  </a:txBody>
                  <a:tcPr/>
                </a:tc>
              </a:tr>
              <a:tr h="401184">
                <a:tc>
                  <a:txBody>
                    <a:bodyPr/>
                    <a:lstStyle/>
                    <a:p>
                      <a:pPr marL="285750" indent="-285750">
                        <a:buFontTx/>
                        <a:buChar char="-"/>
                      </a:pPr>
                      <a:r>
                        <a:rPr lang="nl-NL" dirty="0" smtClean="0"/>
                        <a:t>Vervoerskosten</a:t>
                      </a:r>
                      <a:endParaRPr lang="nl-NL" dirty="0"/>
                    </a:p>
                  </a:txBody>
                  <a:tcPr/>
                </a:tc>
                <a:tc>
                  <a:txBody>
                    <a:bodyPr/>
                    <a:lstStyle/>
                    <a:p>
                      <a:r>
                        <a:rPr lang="nl-NL" dirty="0" smtClean="0"/>
                        <a:t>€   35.000</a:t>
                      </a:r>
                      <a:endParaRPr lang="nl-NL" dirty="0"/>
                    </a:p>
                  </a:txBody>
                  <a:tcPr/>
                </a:tc>
              </a:tr>
              <a:tr h="401184">
                <a:tc>
                  <a:txBody>
                    <a:bodyPr/>
                    <a:lstStyle/>
                    <a:p>
                      <a:pPr marL="285750" indent="-285750">
                        <a:buFontTx/>
                        <a:buChar char="-"/>
                      </a:pPr>
                      <a:r>
                        <a:rPr lang="nl-NL" dirty="0" smtClean="0"/>
                        <a:t>Inventariskosten</a:t>
                      </a:r>
                      <a:endParaRPr lang="nl-NL" dirty="0"/>
                    </a:p>
                  </a:txBody>
                  <a:tcPr/>
                </a:tc>
                <a:tc>
                  <a:txBody>
                    <a:bodyPr/>
                    <a:lstStyle/>
                    <a:p>
                      <a:r>
                        <a:rPr lang="nl-NL" dirty="0" smtClean="0"/>
                        <a:t>€   </a:t>
                      </a:r>
                      <a:r>
                        <a:rPr lang="nl-NL" baseline="0" dirty="0" smtClean="0"/>
                        <a:t>  7.500</a:t>
                      </a:r>
                      <a:endParaRPr lang="nl-NL" dirty="0"/>
                    </a:p>
                  </a:txBody>
                  <a:tcPr/>
                </a:tc>
              </a:tr>
              <a:tr h="401184">
                <a:tc>
                  <a:txBody>
                    <a:bodyPr/>
                    <a:lstStyle/>
                    <a:p>
                      <a:pPr marL="285750" indent="-285750">
                        <a:buFontTx/>
                        <a:buChar char="-"/>
                      </a:pPr>
                      <a:r>
                        <a:rPr lang="nl-NL" dirty="0" smtClean="0"/>
                        <a:t>Verkoopkosten</a:t>
                      </a:r>
                      <a:endParaRPr lang="nl-NL" dirty="0"/>
                    </a:p>
                  </a:txBody>
                  <a:tcPr/>
                </a:tc>
                <a:tc>
                  <a:txBody>
                    <a:bodyPr/>
                    <a:lstStyle/>
                    <a:p>
                      <a:r>
                        <a:rPr lang="nl-NL" dirty="0" smtClean="0"/>
                        <a:t>€   40.000</a:t>
                      </a:r>
                      <a:endParaRPr lang="nl-NL" dirty="0"/>
                    </a:p>
                  </a:txBody>
                  <a:tcPr/>
                </a:tc>
              </a:tr>
              <a:tr h="401184">
                <a:tc>
                  <a:txBody>
                    <a:bodyPr/>
                    <a:lstStyle/>
                    <a:p>
                      <a:r>
                        <a:rPr lang="nl-NL" dirty="0" smtClean="0"/>
                        <a:t>-    Algemene kosten</a:t>
                      </a:r>
                      <a:endParaRPr lang="nl-NL" dirty="0"/>
                    </a:p>
                  </a:txBody>
                  <a:tcPr/>
                </a:tc>
                <a:tc>
                  <a:txBody>
                    <a:bodyPr/>
                    <a:lstStyle/>
                    <a:p>
                      <a:r>
                        <a:rPr lang="nl-NL" dirty="0" smtClean="0"/>
                        <a:t>€   75.000</a:t>
                      </a:r>
                      <a:endParaRPr lang="nl-NL" dirty="0"/>
                    </a:p>
                  </a:txBody>
                  <a:tcPr/>
                </a:tc>
              </a:tr>
              <a:tr h="401184">
                <a:tc>
                  <a:txBody>
                    <a:bodyPr/>
                    <a:lstStyle/>
                    <a:p>
                      <a:r>
                        <a:rPr lang="nl-NL" dirty="0" smtClean="0"/>
                        <a:t>-    Rentekosten</a:t>
                      </a:r>
                      <a:endParaRPr lang="nl-NL" dirty="0"/>
                    </a:p>
                  </a:txBody>
                  <a:tcPr/>
                </a:tc>
                <a:tc>
                  <a:txBody>
                    <a:bodyPr/>
                    <a:lstStyle/>
                    <a:p>
                      <a:r>
                        <a:rPr lang="nl-NL" dirty="0" smtClean="0"/>
                        <a:t>€   20.000</a:t>
                      </a:r>
                      <a:endParaRPr lang="nl-NL" dirty="0"/>
                    </a:p>
                  </a:txBody>
                  <a:tcPr/>
                </a:tc>
              </a:tr>
              <a:tr h="401184">
                <a:tc>
                  <a:txBody>
                    <a:bodyPr/>
                    <a:lstStyle/>
                    <a:p>
                      <a:r>
                        <a:rPr lang="nl-NL" dirty="0" smtClean="0"/>
                        <a:t>Netto (fiscale)</a:t>
                      </a:r>
                      <a:r>
                        <a:rPr lang="nl-NL" baseline="0" dirty="0" smtClean="0"/>
                        <a:t> winst</a:t>
                      </a:r>
                      <a:endParaRPr lang="nl-NL" dirty="0"/>
                    </a:p>
                  </a:txBody>
                  <a:tcPr/>
                </a:tc>
                <a:tc>
                  <a:txBody>
                    <a:bodyPr/>
                    <a:lstStyle/>
                    <a:p>
                      <a:r>
                        <a:rPr lang="nl-NL" dirty="0" smtClean="0"/>
                        <a:t>€    52.500</a:t>
                      </a:r>
                      <a:endParaRPr lang="nl-NL" dirty="0"/>
                    </a:p>
                  </a:txBody>
                  <a:tcPr/>
                </a:tc>
              </a:tr>
            </a:tbl>
          </a:graphicData>
        </a:graphic>
      </p:graphicFrame>
    </p:spTree>
    <p:extLst>
      <p:ext uri="{BB962C8B-B14F-4D97-AF65-F5344CB8AC3E}">
        <p14:creationId xmlns:p14="http://schemas.microsoft.com/office/powerpoint/2010/main" val="3973413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Economisch resultaat</a:t>
            </a:r>
            <a:endParaRPr lang="nl-NL" dirty="0"/>
          </a:p>
        </p:txBody>
      </p:sp>
      <p:sp>
        <p:nvSpPr>
          <p:cNvPr id="3" name="Tijdelijke aanduiding voor inhoud 2"/>
          <p:cNvSpPr>
            <a:spLocks noGrp="1"/>
          </p:cNvSpPr>
          <p:nvPr>
            <p:ph idx="1"/>
          </p:nvPr>
        </p:nvSpPr>
        <p:spPr/>
        <p:txBody>
          <a:bodyPr/>
          <a:lstStyle/>
          <a:p>
            <a:r>
              <a:rPr lang="nl-NL" dirty="0" smtClean="0"/>
              <a:t>Nettowinst – gewaardeerd loon – gewaardeerde rente = (</a:t>
            </a:r>
            <a:r>
              <a:rPr lang="nl-NL" dirty="0" err="1" smtClean="0"/>
              <a:t>bedrijfs</a:t>
            </a:r>
            <a:r>
              <a:rPr lang="nl-NL" dirty="0" smtClean="0"/>
              <a:t>)economisch resultaat</a:t>
            </a:r>
          </a:p>
          <a:p>
            <a:r>
              <a:rPr lang="nl-NL" dirty="0" smtClean="0"/>
              <a:t>Dit is voor een </a:t>
            </a:r>
            <a:r>
              <a:rPr lang="nl-NL" dirty="0" err="1" smtClean="0"/>
              <a:t>ZZP’er</a:t>
            </a:r>
            <a:r>
              <a:rPr lang="nl-NL" dirty="0" smtClean="0"/>
              <a:t> belangrijk om zijn daadwerkelijke nettowinst te bepalen. </a:t>
            </a:r>
          </a:p>
          <a:p>
            <a:r>
              <a:rPr lang="nl-NL" dirty="0" smtClean="0"/>
              <a:t>In de fiscale exploitatierekening word dit niet gebruikt, maar in de bedrijfseconomische berekening word dit </a:t>
            </a:r>
            <a:r>
              <a:rPr lang="nl-NL" smtClean="0"/>
              <a:t>wel meegenomen. </a:t>
            </a:r>
            <a:endParaRPr lang="nl-NL" dirty="0"/>
          </a:p>
        </p:txBody>
      </p:sp>
    </p:spTree>
    <p:extLst>
      <p:ext uri="{BB962C8B-B14F-4D97-AF65-F5344CB8AC3E}">
        <p14:creationId xmlns:p14="http://schemas.microsoft.com/office/powerpoint/2010/main" val="905762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vermogensontwikkeling</a:t>
            </a:r>
            <a:endParaRPr lang="nl-NL" dirty="0"/>
          </a:p>
        </p:txBody>
      </p:sp>
      <p:sp>
        <p:nvSpPr>
          <p:cNvPr id="3" name="Tijdelijke aanduiding voor inhoud 2"/>
          <p:cNvSpPr>
            <a:spLocks noGrp="1"/>
          </p:cNvSpPr>
          <p:nvPr>
            <p:ph idx="1"/>
          </p:nvPr>
        </p:nvSpPr>
        <p:spPr/>
        <p:txBody>
          <a:bodyPr/>
          <a:lstStyle/>
          <a:p>
            <a:r>
              <a:rPr lang="nl-NL" dirty="0" smtClean="0"/>
              <a:t>Eigen vermogen Beginbalans + bedrijfswinst – privé onttrekkingen = Eigen vermogen Eindbalans</a:t>
            </a:r>
          </a:p>
          <a:p>
            <a:r>
              <a:rPr lang="nl-NL" dirty="0" smtClean="0"/>
              <a:t>Nettowinst kan op 2 manieren worden verwerkt:</a:t>
            </a:r>
          </a:p>
          <a:p>
            <a:r>
              <a:rPr lang="nl-NL" dirty="0" smtClean="0"/>
              <a:t>Of het kan in het bedrijf worden </a:t>
            </a:r>
            <a:r>
              <a:rPr lang="nl-NL" dirty="0" err="1" smtClean="0"/>
              <a:t>teruggestopt</a:t>
            </a:r>
            <a:endParaRPr lang="nl-NL" dirty="0" smtClean="0"/>
          </a:p>
          <a:p>
            <a:r>
              <a:rPr lang="nl-NL" dirty="0" smtClean="0"/>
              <a:t>Of het wordt aan de eigenaren privé uitbetaald. </a:t>
            </a:r>
            <a:endParaRPr lang="nl-NL" dirty="0"/>
          </a:p>
        </p:txBody>
      </p:sp>
    </p:spTree>
    <p:extLst>
      <p:ext uri="{BB962C8B-B14F-4D97-AF65-F5344CB8AC3E}">
        <p14:creationId xmlns:p14="http://schemas.microsoft.com/office/powerpoint/2010/main" val="1104539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cashflow</a:t>
            </a:r>
            <a:endParaRPr lang="nl-NL" dirty="0"/>
          </a:p>
        </p:txBody>
      </p:sp>
      <p:sp>
        <p:nvSpPr>
          <p:cNvPr id="3" name="Tijdelijke aanduiding voor inhoud 2"/>
          <p:cNvSpPr>
            <a:spLocks noGrp="1"/>
          </p:cNvSpPr>
          <p:nvPr>
            <p:ph idx="1"/>
          </p:nvPr>
        </p:nvSpPr>
        <p:spPr/>
        <p:txBody>
          <a:bodyPr/>
          <a:lstStyle/>
          <a:p>
            <a:r>
              <a:rPr lang="nl-NL" dirty="0" smtClean="0"/>
              <a:t>Cashflow ook wel kasstroom genoemd</a:t>
            </a:r>
          </a:p>
          <a:p>
            <a:r>
              <a:rPr lang="nl-NL" dirty="0" smtClean="0"/>
              <a:t>Berekent eigenlijk hoeveel er dat jaar meer is binnen gekomen</a:t>
            </a:r>
          </a:p>
          <a:p>
            <a:r>
              <a:rPr lang="nl-NL" dirty="0" smtClean="0"/>
              <a:t>In formule: Nettowinst + afschrijvingen = cashflow</a:t>
            </a:r>
          </a:p>
          <a:p>
            <a:r>
              <a:rPr lang="nl-NL" dirty="0" smtClean="0"/>
              <a:t>Cashflow berekening is een momentopname nadat de resultatenrekening gemaakt is. </a:t>
            </a:r>
            <a:endParaRPr lang="nl-NL" dirty="0"/>
          </a:p>
        </p:txBody>
      </p:sp>
    </p:spTree>
    <p:extLst>
      <p:ext uri="{BB962C8B-B14F-4D97-AF65-F5344CB8AC3E}">
        <p14:creationId xmlns:p14="http://schemas.microsoft.com/office/powerpoint/2010/main" val="76320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3.4 cashflow</a:t>
            </a:r>
            <a:endParaRPr lang="nl-NL" dirty="0"/>
          </a:p>
        </p:txBody>
      </p:sp>
      <p:sp>
        <p:nvSpPr>
          <p:cNvPr id="3" name="Tijdelijke aanduiding voor inhoud 2"/>
          <p:cNvSpPr>
            <a:spLocks noGrp="1"/>
          </p:cNvSpPr>
          <p:nvPr>
            <p:ph idx="1"/>
          </p:nvPr>
        </p:nvSpPr>
        <p:spPr/>
        <p:txBody>
          <a:bodyPr/>
          <a:lstStyle/>
          <a:p>
            <a:r>
              <a:rPr lang="nl-NL" dirty="0" smtClean="0"/>
              <a:t>Cashflow wordt gebruikt voor:</a:t>
            </a:r>
          </a:p>
          <a:p>
            <a:r>
              <a:rPr lang="nl-NL" dirty="0" smtClean="0"/>
              <a:t>Investeringen in vaste activa</a:t>
            </a:r>
          </a:p>
          <a:p>
            <a:r>
              <a:rPr lang="nl-NL" dirty="0" smtClean="0"/>
              <a:t>Verhoging van vlottende activa</a:t>
            </a:r>
          </a:p>
          <a:p>
            <a:r>
              <a:rPr lang="nl-NL" dirty="0" smtClean="0"/>
              <a:t>Aflossing van lang en kort vreemd vermogen</a:t>
            </a:r>
          </a:p>
          <a:p>
            <a:r>
              <a:rPr lang="nl-NL" dirty="0" smtClean="0"/>
              <a:t>Privé-opnamen (eenmanszaak) of dividenduitkeringen (BV)</a:t>
            </a:r>
            <a:endParaRPr lang="nl-NL" dirty="0"/>
          </a:p>
        </p:txBody>
      </p:sp>
    </p:spTree>
    <p:extLst>
      <p:ext uri="{BB962C8B-B14F-4D97-AF65-F5344CB8AC3E}">
        <p14:creationId xmlns:p14="http://schemas.microsoft.com/office/powerpoint/2010/main" val="18649266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kasstroomoverzicht</a:t>
            </a:r>
            <a:endParaRPr lang="nl-NL" dirty="0"/>
          </a:p>
        </p:txBody>
      </p:sp>
      <p:graphicFrame>
        <p:nvGraphicFramePr>
          <p:cNvPr id="4" name="Tijdelijke aanduiding voor inhoud 3"/>
          <p:cNvGraphicFramePr>
            <a:graphicFrameLocks noGrp="1"/>
          </p:cNvGraphicFramePr>
          <p:nvPr>
            <p:ph idx="1"/>
            <p:extLst/>
          </p:nvPr>
        </p:nvGraphicFramePr>
        <p:xfrm>
          <a:off x="3486150" y="1820642"/>
          <a:ext cx="5494566" cy="4601418"/>
        </p:xfrm>
        <a:graphic>
          <a:graphicData uri="http://schemas.openxmlformats.org/drawingml/2006/table">
            <a:tbl>
              <a:tblPr/>
              <a:tblGrid>
                <a:gridCol w="915761"/>
                <a:gridCol w="915761"/>
                <a:gridCol w="915761"/>
                <a:gridCol w="915761"/>
                <a:gridCol w="915761"/>
                <a:gridCol w="915761"/>
              </a:tblGrid>
              <a:tr h="375522">
                <a:tc gridSpan="6">
                  <a:txBody>
                    <a:bodyPr/>
                    <a:lstStyle/>
                    <a:p>
                      <a:pPr algn="l" fontAlgn="b"/>
                      <a:r>
                        <a:rPr lang="nl-NL" sz="2000" b="0" i="0" u="none" strike="noStrike" dirty="0">
                          <a:solidFill>
                            <a:srgbClr val="000000"/>
                          </a:solidFill>
                          <a:effectLst/>
                          <a:latin typeface="Arial" panose="020B0604020202020204" pitchFamily="34" charset="0"/>
                        </a:rPr>
                        <a:t>Berekening van de cashflow</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r>
              <a:tr h="201500">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2">
                  <a:txBody>
                    <a:bodyPr/>
                    <a:lstStyle/>
                    <a:p>
                      <a:pPr algn="l" fontAlgn="b"/>
                      <a:r>
                        <a:rPr lang="nl-NL" sz="2000" b="0" i="0" u="none" strike="noStrike">
                          <a:solidFill>
                            <a:srgbClr val="000000"/>
                          </a:solidFill>
                          <a:effectLst/>
                          <a:latin typeface="Arial" panose="020B0604020202020204" pitchFamily="34" charset="0"/>
                        </a:rPr>
                        <a:t>nettowinst</a:t>
                      </a:r>
                    </a:p>
                  </a:txBody>
                  <a:tcPr marL="7620" marR="7620" marT="7620" marB="0" anchor="b">
                    <a:lnL>
                      <a:noFill/>
                    </a:lnL>
                    <a:lnR>
                      <a:noFill/>
                    </a:lnR>
                    <a:lnT>
                      <a:noFill/>
                    </a:lnT>
                    <a:lnB>
                      <a:noFill/>
                    </a:lnB>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4">
                  <a:txBody>
                    <a:bodyPr/>
                    <a:lstStyle/>
                    <a:p>
                      <a:pPr algn="l" fontAlgn="b"/>
                      <a:r>
                        <a:rPr lang="nl-NL" sz="2000" b="0" i="0" u="none" strike="noStrike">
                          <a:solidFill>
                            <a:srgbClr val="000000"/>
                          </a:solidFill>
                          <a:effectLst/>
                          <a:latin typeface="Arial" panose="020B0604020202020204" pitchFamily="34" charset="0"/>
                        </a:rPr>
                        <a:t>afschrijvingskosten</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2000" b="0" i="0" u="none" strike="noStrike">
                          <a:solidFill>
                            <a:srgbClr val="000000"/>
                          </a:solidFill>
                          <a:effectLst/>
                          <a:latin typeface="Arial" panose="020B0604020202020204" pitchFamily="34" charset="0"/>
                        </a:rPr>
                        <a:t>+</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2">
                  <a:txBody>
                    <a:bodyPr/>
                    <a:lstStyle/>
                    <a:p>
                      <a:pPr algn="l" fontAlgn="b"/>
                      <a:r>
                        <a:rPr lang="nl-NL" sz="2000" b="0" i="0" u="none" strike="noStrike">
                          <a:solidFill>
                            <a:srgbClr val="000000"/>
                          </a:solidFill>
                          <a:effectLst/>
                          <a:latin typeface="Arial" panose="020B0604020202020204" pitchFamily="34" charset="0"/>
                        </a:rPr>
                        <a:t>cashflow</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201500">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5">
                  <a:txBody>
                    <a:bodyPr/>
                    <a:lstStyle/>
                    <a:p>
                      <a:pPr algn="l" fontAlgn="b"/>
                      <a:r>
                        <a:rPr lang="nl-NL" sz="2000" b="0" i="0" u="none" strike="noStrike">
                          <a:solidFill>
                            <a:srgbClr val="000000"/>
                          </a:solidFill>
                          <a:effectLst/>
                          <a:latin typeface="Arial" panose="020B0604020202020204" pitchFamily="34" charset="0"/>
                        </a:rPr>
                        <a:t>Besteding van de cashflow</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3">
                  <a:txBody>
                    <a:bodyPr/>
                    <a:lstStyle/>
                    <a:p>
                      <a:pPr algn="l" fontAlgn="b"/>
                      <a:r>
                        <a:rPr lang="nl-NL" sz="2000" b="0" i="0" u="none" strike="noStrike">
                          <a:solidFill>
                            <a:srgbClr val="000000"/>
                          </a:solidFill>
                          <a:effectLst/>
                          <a:latin typeface="Arial" panose="020B0604020202020204" pitchFamily="34" charset="0"/>
                        </a:rPr>
                        <a:t>vaste activa</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3">
                  <a:txBody>
                    <a:bodyPr/>
                    <a:lstStyle/>
                    <a:p>
                      <a:pPr algn="l" fontAlgn="b"/>
                      <a:r>
                        <a:rPr lang="nl-NL" sz="2000" b="0" i="0" u="none" strike="noStrike">
                          <a:solidFill>
                            <a:srgbClr val="000000"/>
                          </a:solidFill>
                          <a:effectLst/>
                          <a:latin typeface="Arial" panose="020B0604020202020204" pitchFamily="34" charset="0"/>
                        </a:rPr>
                        <a:t>vlottende activa</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3">
                  <a:txBody>
                    <a:bodyPr/>
                    <a:lstStyle/>
                    <a:p>
                      <a:pPr algn="l" fontAlgn="b"/>
                      <a:r>
                        <a:rPr lang="nl-NL" sz="2000" b="0" i="0" u="none" strike="noStrike">
                          <a:solidFill>
                            <a:srgbClr val="000000"/>
                          </a:solidFill>
                          <a:effectLst/>
                          <a:latin typeface="Arial" panose="020B0604020202020204" pitchFamily="34" charset="0"/>
                        </a:rPr>
                        <a:t>aflossingen</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2">
                  <a:txBody>
                    <a:bodyPr/>
                    <a:lstStyle/>
                    <a:p>
                      <a:pPr algn="l" fontAlgn="b"/>
                      <a:r>
                        <a:rPr lang="nl-NL" sz="2000" b="0" i="0" u="none" strike="noStrike" dirty="0" smtClean="0">
                          <a:solidFill>
                            <a:srgbClr val="000000"/>
                          </a:solidFill>
                          <a:effectLst/>
                          <a:latin typeface="Arial" panose="020B0604020202020204" pitchFamily="34" charset="0"/>
                        </a:rPr>
                        <a:t>Dividend/privé</a:t>
                      </a:r>
                      <a:r>
                        <a:rPr lang="nl-NL" sz="2000" b="0" i="0" u="none" strike="noStrike" baseline="0" dirty="0" smtClean="0">
                          <a:solidFill>
                            <a:srgbClr val="000000"/>
                          </a:solidFill>
                          <a:effectLst/>
                          <a:latin typeface="Arial" panose="020B0604020202020204" pitchFamily="34" charset="0"/>
                        </a:rPr>
                        <a:t>-opnamen</a:t>
                      </a:r>
                      <a:endParaRPr lang="nl-NL" sz="2000" b="0" i="0" u="none" strike="noStrike" dirty="0">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000" b="0" i="0" u="none" strike="noStrike">
                          <a:solidFill>
                            <a:srgbClr val="000000"/>
                          </a:solidFill>
                          <a:effectLst/>
                          <a:latin typeface="Arial" panose="020B0604020202020204" pitchFamily="34" charset="0"/>
                        </a:rPr>
                        <a:t>-</a:t>
                      </a: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201500">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5">
                  <a:txBody>
                    <a:bodyPr/>
                    <a:lstStyle/>
                    <a:p>
                      <a:pPr algn="l" fontAlgn="b"/>
                      <a:r>
                        <a:rPr lang="nl-NL" sz="2000" b="0" i="0" u="none" strike="noStrike">
                          <a:solidFill>
                            <a:srgbClr val="000000"/>
                          </a:solidFill>
                          <a:effectLst/>
                          <a:latin typeface="Arial" panose="020B0604020202020204" pitchFamily="34" charset="0"/>
                        </a:rPr>
                        <a:t>mutatie liquide middelen</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dirty="0">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1588166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242030447"/>
              </p:ext>
            </p:extLst>
          </p:nvPr>
        </p:nvGraphicFramePr>
        <p:xfrm>
          <a:off x="2949935" y="1828804"/>
          <a:ext cx="6742548" cy="4094917"/>
        </p:xfrm>
        <a:graphic>
          <a:graphicData uri="http://schemas.openxmlformats.org/drawingml/2006/table">
            <a:tbl>
              <a:tblPr/>
              <a:tblGrid>
                <a:gridCol w="2232381"/>
                <a:gridCol w="953492"/>
                <a:gridCol w="2270218"/>
                <a:gridCol w="1286457"/>
              </a:tblGrid>
              <a:tr h="550465">
                <a:tc>
                  <a:txBody>
                    <a:bodyPr/>
                    <a:lstStyle/>
                    <a:p>
                      <a:pPr algn="l" fontAlgn="b"/>
                      <a:r>
                        <a:rPr lang="nl-NL" sz="1000" b="1" i="0" u="none" strike="noStrike">
                          <a:solidFill>
                            <a:srgbClr val="000000"/>
                          </a:solidFill>
                          <a:effectLst/>
                          <a:latin typeface="Arial" panose="020B0604020202020204" pitchFamily="34" charset="0"/>
                        </a:rPr>
                        <a:t>debet</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r>
                        <a:rPr lang="sv-SE" sz="1000" b="1" i="0" u="none" strike="noStrike">
                          <a:solidFill>
                            <a:srgbClr val="000000"/>
                          </a:solidFill>
                          <a:effectLst/>
                          <a:latin typeface="Arial" panose="020B0604020202020204" pitchFamily="34" charset="0"/>
                        </a:rPr>
                        <a:t> Balans VOF Karelsen en Zonen 1-1-14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a:txBody>
                    <a:bodyPr/>
                    <a:lstStyle/>
                    <a:p>
                      <a:pPr algn="l" fontAlgn="b"/>
                      <a:r>
                        <a:rPr lang="nl-NL" sz="1000" b="1" i="0" u="none" strike="noStrike">
                          <a:solidFill>
                            <a:srgbClr val="000000"/>
                          </a:solidFill>
                          <a:effectLst/>
                          <a:latin typeface="Arial" panose="020B0604020202020204" pitchFamily="34" charset="0"/>
                        </a:rPr>
                        <a:t> credit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295371">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295371">
                <a:tc>
                  <a:txBody>
                    <a:bodyPr/>
                    <a:lstStyle/>
                    <a:p>
                      <a:pPr algn="l" fontAlgn="b"/>
                      <a:r>
                        <a:rPr lang="nl-NL" sz="1000" b="0" i="0" u="none" strike="noStrike">
                          <a:solidFill>
                            <a:srgbClr val="000000"/>
                          </a:solidFill>
                          <a:effectLst/>
                          <a:latin typeface="Arial" panose="020B0604020202020204" pitchFamily="34" charset="0"/>
                        </a:rPr>
                        <a:t>gebouwen</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215.000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Eigen vermogen K. Karelsen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105.000 </a:t>
                      </a:r>
                    </a:p>
                  </a:txBody>
                  <a:tcPr marL="7620" marR="7620" marT="7620" marB="0" anchor="b">
                    <a:lnL>
                      <a:noFill/>
                    </a:lnL>
                    <a:lnR>
                      <a:noFill/>
                    </a:lnR>
                    <a:lnT>
                      <a:noFill/>
                    </a:lnT>
                    <a:lnB>
                      <a:noFill/>
                    </a:lnB>
                  </a:tcPr>
                </a:tc>
              </a:tr>
              <a:tr h="295371">
                <a:tc>
                  <a:txBody>
                    <a:bodyPr/>
                    <a:lstStyle/>
                    <a:p>
                      <a:pPr algn="l" fontAlgn="b"/>
                      <a:r>
                        <a:rPr lang="nl-NL" sz="1000" b="0" i="0" u="none" strike="noStrike">
                          <a:solidFill>
                            <a:srgbClr val="000000"/>
                          </a:solidFill>
                          <a:effectLst/>
                          <a:latin typeface="Arial" panose="020B0604020202020204" pitchFamily="34" charset="0"/>
                        </a:rPr>
                        <a:t>inventaris</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46.000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Eigen vermogen H. Karelsen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40.000 </a:t>
                      </a:r>
                    </a:p>
                  </a:txBody>
                  <a:tcPr marL="7620" marR="7620" marT="7620" marB="0" anchor="b">
                    <a:lnL>
                      <a:noFill/>
                    </a:lnL>
                    <a:lnR>
                      <a:noFill/>
                    </a:lnR>
                    <a:lnT>
                      <a:noFill/>
                    </a:lnT>
                    <a:lnB>
                      <a:noFill/>
                    </a:lnB>
                  </a:tcPr>
                </a:tc>
              </a:tr>
              <a:tr h="295371">
                <a:tc>
                  <a:txBody>
                    <a:bodyPr/>
                    <a:lstStyle/>
                    <a:p>
                      <a:pPr algn="l" fontAlgn="b"/>
                      <a:r>
                        <a:rPr lang="nl-NL" sz="1000" b="0" i="0" u="none" strike="noStrike">
                          <a:solidFill>
                            <a:srgbClr val="000000"/>
                          </a:solidFill>
                          <a:effectLst/>
                          <a:latin typeface="Arial" panose="020B0604020202020204" pitchFamily="34" charset="0"/>
                        </a:rPr>
                        <a:t>machines</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180.000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Eigen Vermogen V. Karelsen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60.000 </a:t>
                      </a:r>
                    </a:p>
                  </a:txBody>
                  <a:tcPr marL="7620" marR="7620" marT="7620" marB="0" anchor="b">
                    <a:lnL>
                      <a:noFill/>
                    </a:lnL>
                    <a:lnR>
                      <a:noFill/>
                    </a:lnR>
                    <a:lnT>
                      <a:noFill/>
                    </a:lnT>
                    <a:lnB>
                      <a:noFill/>
                    </a:lnB>
                  </a:tcPr>
                </a:tc>
              </a:tr>
              <a:tr h="295371">
                <a:tc>
                  <a:txBody>
                    <a:bodyPr/>
                    <a:lstStyle/>
                    <a:p>
                      <a:pPr algn="l" fontAlgn="b"/>
                      <a:r>
                        <a:rPr lang="nl-NL" sz="1000" b="0" i="0" u="none" strike="noStrike">
                          <a:solidFill>
                            <a:srgbClr val="000000"/>
                          </a:solidFill>
                          <a:effectLst/>
                          <a:latin typeface="Arial" panose="020B0604020202020204" pitchFamily="34" charset="0"/>
                        </a:rPr>
                        <a:t>voorraad goederen</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4.000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hypothecaire lening</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150.000 </a:t>
                      </a:r>
                    </a:p>
                  </a:txBody>
                  <a:tcPr marL="7620" marR="7620" marT="7620" marB="0" anchor="b">
                    <a:lnL>
                      <a:noFill/>
                    </a:lnL>
                    <a:lnR>
                      <a:noFill/>
                    </a:lnR>
                    <a:lnT>
                      <a:noFill/>
                    </a:lnT>
                    <a:lnB>
                      <a:noFill/>
                    </a:lnB>
                  </a:tcPr>
                </a:tc>
              </a:tr>
              <a:tr h="295371">
                <a:tc>
                  <a:txBody>
                    <a:bodyPr/>
                    <a:lstStyle/>
                    <a:p>
                      <a:pPr algn="l" fontAlgn="b"/>
                      <a:r>
                        <a:rPr lang="nl-NL" sz="1000" b="0" i="0" u="none" strike="noStrike">
                          <a:solidFill>
                            <a:srgbClr val="000000"/>
                          </a:solidFill>
                          <a:effectLst/>
                          <a:latin typeface="Arial" panose="020B0604020202020204" pitchFamily="34" charset="0"/>
                        </a:rPr>
                        <a:t>debiteuren</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41.000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banklening 10 jaar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100.000 </a:t>
                      </a:r>
                    </a:p>
                  </a:txBody>
                  <a:tcPr marL="7620" marR="7620" marT="7620" marB="0" anchor="b">
                    <a:lnL>
                      <a:noFill/>
                    </a:lnL>
                    <a:lnR>
                      <a:noFill/>
                    </a:lnR>
                    <a:lnT>
                      <a:noFill/>
                    </a:lnT>
                    <a:lnB>
                      <a:noFill/>
                    </a:lnB>
                  </a:tcPr>
                </a:tc>
              </a:tr>
              <a:tr h="295371">
                <a:tc>
                  <a:txBody>
                    <a:bodyPr/>
                    <a:lstStyle/>
                    <a:p>
                      <a:pPr algn="l" fontAlgn="b"/>
                      <a:r>
                        <a:rPr lang="nl-NL" sz="1000" b="0" i="0" u="none" strike="noStrike">
                          <a:solidFill>
                            <a:srgbClr val="000000"/>
                          </a:solidFill>
                          <a:effectLst/>
                          <a:latin typeface="Arial" panose="020B0604020202020204" pitchFamily="34" charset="0"/>
                        </a:rPr>
                        <a:t>kas </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5.000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rekening courant krediet</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50.000 </a:t>
                      </a:r>
                    </a:p>
                  </a:txBody>
                  <a:tcPr marL="7620" marR="7620" marT="7620" marB="0" anchor="b">
                    <a:lnL>
                      <a:noFill/>
                    </a:lnL>
                    <a:lnR>
                      <a:noFill/>
                    </a:lnR>
                    <a:lnT>
                      <a:noFill/>
                    </a:lnT>
                    <a:lnB>
                      <a:noFill/>
                    </a:lnB>
                  </a:tcPr>
                </a:tc>
              </a:tr>
              <a:tr h="295371">
                <a:tc>
                  <a:txBody>
                    <a:bodyPr/>
                    <a:lstStyle/>
                    <a:p>
                      <a:pPr algn="l" fontAlgn="b"/>
                      <a:r>
                        <a:rPr lang="nl-NL" sz="1000" b="0" i="0" u="none" strike="noStrike">
                          <a:solidFill>
                            <a:srgbClr val="000000"/>
                          </a:solidFill>
                          <a:effectLst/>
                          <a:latin typeface="Arial" panose="020B0604020202020204" pitchFamily="34" charset="0"/>
                        </a:rPr>
                        <a:t>bank</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45.000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crediteuren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31.000 </a:t>
                      </a:r>
                    </a:p>
                  </a:txBody>
                  <a:tcPr marL="7620" marR="7620" marT="7620" marB="0" anchor="b">
                    <a:lnL>
                      <a:noFill/>
                    </a:lnL>
                    <a:lnR>
                      <a:noFill/>
                    </a:lnR>
                    <a:lnT>
                      <a:noFill/>
                    </a:lnT>
                    <a:lnB>
                      <a:noFill/>
                    </a:lnB>
                  </a:tcPr>
                </a:tc>
              </a:tr>
              <a:tr h="295371">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295371">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536.000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536.000 </a:t>
                      </a:r>
                    </a:p>
                  </a:txBody>
                  <a:tcPr marL="7620" marR="7620" marT="7620" marB="0" anchor="b">
                    <a:lnL>
                      <a:noFill/>
                    </a:lnL>
                    <a:lnR>
                      <a:noFill/>
                    </a:lnR>
                    <a:lnT>
                      <a:noFill/>
                    </a:lnT>
                    <a:lnB>
                      <a:noFill/>
                    </a:lnB>
                  </a:tcPr>
                </a:tc>
              </a:tr>
              <a:tr h="295371">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295371">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1000" b="0" i="0" u="none" strike="noStrike" dirty="0">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3181082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841404469"/>
              </p:ext>
            </p:extLst>
          </p:nvPr>
        </p:nvGraphicFramePr>
        <p:xfrm>
          <a:off x="3379304" y="1948071"/>
          <a:ext cx="6774511" cy="3458815"/>
        </p:xfrm>
        <a:graphic>
          <a:graphicData uri="http://schemas.openxmlformats.org/drawingml/2006/table">
            <a:tbl>
              <a:tblPr/>
              <a:tblGrid>
                <a:gridCol w="2242964"/>
                <a:gridCol w="958012"/>
                <a:gridCol w="2280980"/>
                <a:gridCol w="1292555"/>
              </a:tblGrid>
              <a:tr h="564022">
                <a:tc>
                  <a:txBody>
                    <a:bodyPr/>
                    <a:lstStyle/>
                    <a:p>
                      <a:pPr algn="l" fontAlgn="b"/>
                      <a:r>
                        <a:rPr lang="nl-NL" sz="1000" b="1" i="0" u="none" strike="noStrike">
                          <a:solidFill>
                            <a:srgbClr val="000000"/>
                          </a:solidFill>
                          <a:effectLst/>
                          <a:latin typeface="Arial" panose="020B0604020202020204" pitchFamily="34" charset="0"/>
                        </a:rPr>
                        <a:t>debet</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r>
                        <a:rPr lang="sv-SE" sz="1000" b="1" i="0" u="none" strike="noStrike">
                          <a:solidFill>
                            <a:srgbClr val="000000"/>
                          </a:solidFill>
                          <a:effectLst/>
                          <a:latin typeface="Arial" panose="020B0604020202020204" pitchFamily="34" charset="0"/>
                        </a:rPr>
                        <a:t> Balans VOF Karelsen en Zonen 31-12-14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a:txBody>
                    <a:bodyPr/>
                    <a:lstStyle/>
                    <a:p>
                      <a:pPr algn="l" fontAlgn="b"/>
                      <a:r>
                        <a:rPr lang="nl-NL" sz="1000" b="1" i="0" u="none" strike="noStrike">
                          <a:solidFill>
                            <a:srgbClr val="000000"/>
                          </a:solidFill>
                          <a:effectLst/>
                          <a:latin typeface="Arial" panose="020B0604020202020204" pitchFamily="34" charset="0"/>
                        </a:rPr>
                        <a:t> credit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263163">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263163">
                <a:tc>
                  <a:txBody>
                    <a:bodyPr/>
                    <a:lstStyle/>
                    <a:p>
                      <a:pPr algn="l" fontAlgn="b"/>
                      <a:r>
                        <a:rPr lang="nl-NL" sz="1000" b="0" i="0" u="none" strike="noStrike">
                          <a:solidFill>
                            <a:srgbClr val="000000"/>
                          </a:solidFill>
                          <a:effectLst/>
                          <a:latin typeface="Arial" panose="020B0604020202020204" pitchFamily="34" charset="0"/>
                        </a:rPr>
                        <a:t>gebouwen</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222.000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Eigen vermogen K. Karelsen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120.000 </a:t>
                      </a:r>
                    </a:p>
                  </a:txBody>
                  <a:tcPr marL="7620" marR="7620" marT="7620" marB="0" anchor="b">
                    <a:lnL>
                      <a:noFill/>
                    </a:lnL>
                    <a:lnR>
                      <a:noFill/>
                    </a:lnR>
                    <a:lnT>
                      <a:noFill/>
                    </a:lnT>
                    <a:lnB>
                      <a:noFill/>
                    </a:lnB>
                  </a:tcPr>
                </a:tc>
              </a:tr>
              <a:tr h="263163">
                <a:tc>
                  <a:txBody>
                    <a:bodyPr/>
                    <a:lstStyle/>
                    <a:p>
                      <a:pPr algn="l" fontAlgn="b"/>
                      <a:r>
                        <a:rPr lang="nl-NL" sz="1000" b="0" i="0" u="none" strike="noStrike">
                          <a:solidFill>
                            <a:srgbClr val="000000"/>
                          </a:solidFill>
                          <a:effectLst/>
                          <a:latin typeface="Arial" panose="020B0604020202020204" pitchFamily="34" charset="0"/>
                        </a:rPr>
                        <a:t>inventaris</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42.000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Eigen vermogen H. Karelsen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65.000 </a:t>
                      </a:r>
                    </a:p>
                  </a:txBody>
                  <a:tcPr marL="7620" marR="7620" marT="7620" marB="0" anchor="b">
                    <a:lnL>
                      <a:noFill/>
                    </a:lnL>
                    <a:lnR>
                      <a:noFill/>
                    </a:lnR>
                    <a:lnT>
                      <a:noFill/>
                    </a:lnT>
                    <a:lnB>
                      <a:noFill/>
                    </a:lnB>
                  </a:tcPr>
                </a:tc>
              </a:tr>
              <a:tr h="263163">
                <a:tc>
                  <a:txBody>
                    <a:bodyPr/>
                    <a:lstStyle/>
                    <a:p>
                      <a:pPr algn="l" fontAlgn="b"/>
                      <a:r>
                        <a:rPr lang="nl-NL" sz="1000" b="0" i="0" u="none" strike="noStrike">
                          <a:solidFill>
                            <a:srgbClr val="000000"/>
                          </a:solidFill>
                          <a:effectLst/>
                          <a:latin typeface="Arial" panose="020B0604020202020204" pitchFamily="34" charset="0"/>
                        </a:rPr>
                        <a:t>machines</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195.000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Eigen Vermogen V. Karelsen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85.000 </a:t>
                      </a:r>
                    </a:p>
                  </a:txBody>
                  <a:tcPr marL="7620" marR="7620" marT="7620" marB="0" anchor="b">
                    <a:lnL>
                      <a:noFill/>
                    </a:lnL>
                    <a:lnR>
                      <a:noFill/>
                    </a:lnR>
                    <a:lnT>
                      <a:noFill/>
                    </a:lnT>
                    <a:lnB>
                      <a:noFill/>
                    </a:lnB>
                  </a:tcPr>
                </a:tc>
              </a:tr>
              <a:tr h="263163">
                <a:tc>
                  <a:txBody>
                    <a:bodyPr/>
                    <a:lstStyle/>
                    <a:p>
                      <a:pPr algn="l" fontAlgn="b"/>
                      <a:r>
                        <a:rPr lang="nl-NL" sz="1000" b="0" i="0" u="none" strike="noStrike">
                          <a:solidFill>
                            <a:srgbClr val="000000"/>
                          </a:solidFill>
                          <a:effectLst/>
                          <a:latin typeface="Arial" panose="020B0604020202020204" pitchFamily="34" charset="0"/>
                        </a:rPr>
                        <a:t>voorraad goederen</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4.500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hypothecaire lening</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125.000 </a:t>
                      </a:r>
                    </a:p>
                  </a:txBody>
                  <a:tcPr marL="7620" marR="7620" marT="7620" marB="0" anchor="b">
                    <a:lnL>
                      <a:noFill/>
                    </a:lnL>
                    <a:lnR>
                      <a:noFill/>
                    </a:lnR>
                    <a:lnT>
                      <a:noFill/>
                    </a:lnT>
                    <a:lnB>
                      <a:noFill/>
                    </a:lnB>
                  </a:tcPr>
                </a:tc>
              </a:tr>
              <a:tr h="263163">
                <a:tc>
                  <a:txBody>
                    <a:bodyPr/>
                    <a:lstStyle/>
                    <a:p>
                      <a:pPr algn="l" fontAlgn="b"/>
                      <a:r>
                        <a:rPr lang="nl-NL" sz="1000" b="0" i="0" u="none" strike="noStrike">
                          <a:solidFill>
                            <a:srgbClr val="000000"/>
                          </a:solidFill>
                          <a:effectLst/>
                          <a:latin typeface="Arial" panose="020B0604020202020204" pitchFamily="34" charset="0"/>
                        </a:rPr>
                        <a:t>debiteuren</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36.000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banklening 10 jaar</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95.000 </a:t>
                      </a:r>
                    </a:p>
                  </a:txBody>
                  <a:tcPr marL="7620" marR="7620" marT="7620" marB="0" anchor="b">
                    <a:lnL>
                      <a:noFill/>
                    </a:lnL>
                    <a:lnR>
                      <a:noFill/>
                    </a:lnR>
                    <a:lnT>
                      <a:noFill/>
                    </a:lnT>
                    <a:lnB>
                      <a:noFill/>
                    </a:lnB>
                  </a:tcPr>
                </a:tc>
              </a:tr>
              <a:tr h="263163">
                <a:tc>
                  <a:txBody>
                    <a:bodyPr/>
                    <a:lstStyle/>
                    <a:p>
                      <a:pPr algn="l" fontAlgn="b"/>
                      <a:r>
                        <a:rPr lang="nl-NL" sz="1000" b="0" i="0" u="none" strike="noStrike">
                          <a:solidFill>
                            <a:srgbClr val="000000"/>
                          </a:solidFill>
                          <a:effectLst/>
                          <a:latin typeface="Arial" panose="020B0604020202020204" pitchFamily="34" charset="0"/>
                        </a:rPr>
                        <a:t>kas </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5.000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rekening courant krediet</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32.000 </a:t>
                      </a:r>
                    </a:p>
                  </a:txBody>
                  <a:tcPr marL="7620" marR="7620" marT="7620" marB="0" anchor="b">
                    <a:lnL>
                      <a:noFill/>
                    </a:lnL>
                    <a:lnR>
                      <a:noFill/>
                    </a:lnR>
                    <a:lnT>
                      <a:noFill/>
                    </a:lnT>
                    <a:lnB>
                      <a:noFill/>
                    </a:lnB>
                  </a:tcPr>
                </a:tc>
              </a:tr>
              <a:tr h="263163">
                <a:tc>
                  <a:txBody>
                    <a:bodyPr/>
                    <a:lstStyle/>
                    <a:p>
                      <a:pPr algn="l" fontAlgn="b"/>
                      <a:r>
                        <a:rPr lang="nl-NL" sz="1000" b="0" i="0" u="none" strike="noStrike">
                          <a:solidFill>
                            <a:srgbClr val="000000"/>
                          </a:solidFill>
                          <a:effectLst/>
                          <a:latin typeface="Arial" panose="020B0604020202020204" pitchFamily="34" charset="0"/>
                        </a:rPr>
                        <a:t>bank</a:t>
                      </a: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40.500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crediteuren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23.000 </a:t>
                      </a:r>
                    </a:p>
                  </a:txBody>
                  <a:tcPr marL="7620" marR="7620" marT="7620" marB="0" anchor="b">
                    <a:lnL>
                      <a:noFill/>
                    </a:lnL>
                    <a:lnR>
                      <a:noFill/>
                    </a:lnR>
                    <a:lnT>
                      <a:noFill/>
                    </a:lnT>
                    <a:lnB>
                      <a:noFill/>
                    </a:lnB>
                  </a:tcPr>
                </a:tc>
              </a:tr>
              <a:tr h="263163">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263163">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545.000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545.000 </a:t>
                      </a:r>
                    </a:p>
                  </a:txBody>
                  <a:tcPr marL="7620" marR="7620" marT="7620" marB="0" anchor="b">
                    <a:lnL>
                      <a:noFill/>
                    </a:lnL>
                    <a:lnR>
                      <a:noFill/>
                    </a:lnR>
                    <a:lnT>
                      <a:noFill/>
                    </a:lnT>
                    <a:lnB>
                      <a:noFill/>
                    </a:lnB>
                  </a:tcPr>
                </a:tc>
              </a:tr>
              <a:tr h="263163">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dirty="0">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473745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314950509"/>
              </p:ext>
            </p:extLst>
          </p:nvPr>
        </p:nvGraphicFramePr>
        <p:xfrm>
          <a:off x="2639616" y="1121141"/>
          <a:ext cx="7052865" cy="4882086"/>
        </p:xfrm>
        <a:graphic>
          <a:graphicData uri="http://schemas.openxmlformats.org/drawingml/2006/table">
            <a:tbl>
              <a:tblPr>
                <a:tableStyleId>{5C22544A-7EE6-4342-B048-85BDC9FD1C3A}</a:tableStyleId>
              </a:tblPr>
              <a:tblGrid>
                <a:gridCol w="2085810"/>
                <a:gridCol w="1113610"/>
                <a:gridCol w="2651453"/>
                <a:gridCol w="1201992"/>
              </a:tblGrid>
              <a:tr h="221913">
                <a:tc>
                  <a:txBody>
                    <a:bodyPr/>
                    <a:lstStyle/>
                    <a:p>
                      <a:pPr algn="l" fontAlgn="b"/>
                      <a:r>
                        <a:rPr lang="nl-NL" sz="1000" u="none" strike="noStrike">
                          <a:effectLst/>
                        </a:rPr>
                        <a:t>resultatenrekening</a:t>
                      </a:r>
                      <a:endParaRPr lang="nl-NL" sz="1000" b="1"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r>
                        <a:rPr lang="nl-NL" sz="1000" u="none" strike="noStrike">
                          <a:effectLst/>
                        </a:rPr>
                        <a:t>omzet</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  2.500.000 </a:t>
                      </a:r>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r>
                        <a:rPr lang="nl-NL" sz="1000" u="none" strike="noStrike">
                          <a:effectLst/>
                        </a:rPr>
                        <a:t>inkoopwaarde</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     600.000 </a:t>
                      </a:r>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r>
                        <a:rPr lang="nl-NL" sz="1000" u="none" strike="noStrike">
                          <a:effectLst/>
                        </a:rPr>
                        <a:t>brutowinst</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  1.900.000 </a:t>
                      </a:r>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r>
                        <a:rPr lang="nl-NL" sz="1000" u="none" strike="noStrike">
                          <a:effectLst/>
                        </a:rPr>
                        <a:t>bedrijfskosten</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r>
                        <a:rPr lang="nl-NL" sz="1000" u="none" strike="noStrike">
                          <a:effectLst/>
                        </a:rPr>
                        <a:t>personeelskosten</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€ 1.500.000 </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r>
                        <a:rPr lang="nl-NL" sz="1000" u="none" strike="noStrike">
                          <a:effectLst/>
                        </a:rPr>
                        <a:t>afschrijvingen</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     35.000 </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r>
                        <a:rPr lang="nl-NL" sz="1000" u="none" strike="noStrike">
                          <a:effectLst/>
                        </a:rPr>
                        <a:t>energiekosten</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     20.000 </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r>
                        <a:rPr lang="nl-NL" sz="1000" u="none" strike="noStrike">
                          <a:effectLst/>
                        </a:rPr>
                        <a:t>overige bedrijfskosten</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    140.000 </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  1.695.000 </a:t>
                      </a:r>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r>
                        <a:rPr lang="nl-NL" sz="1000" u="none" strike="noStrike">
                          <a:effectLst/>
                        </a:rPr>
                        <a:t>bedrijfsresultaat</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     205.000 </a:t>
                      </a:r>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r>
                        <a:rPr lang="nl-NL" sz="1000" u="none" strike="noStrike">
                          <a:effectLst/>
                        </a:rPr>
                        <a:t>rentekosten</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       25.000 </a:t>
                      </a:r>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gridSpan="2">
                  <a:txBody>
                    <a:bodyPr/>
                    <a:lstStyle/>
                    <a:p>
                      <a:pPr algn="l" fontAlgn="b"/>
                      <a:r>
                        <a:rPr lang="nl-NL" sz="1000" u="none" strike="noStrike">
                          <a:effectLst/>
                        </a:rPr>
                        <a:t>Nettowinst voor belastingen</a:t>
                      </a:r>
                      <a:endParaRPr lang="nl-NL" sz="1000" b="0" i="0" u="none" strike="noStrike">
                        <a:solidFill>
                          <a:srgbClr val="000000"/>
                        </a:solidFill>
                        <a:effectLst/>
                        <a:latin typeface="Arial" panose="020B0604020202020204" pitchFamily="34" charset="0"/>
                      </a:endParaRPr>
                    </a:p>
                  </a:txBody>
                  <a:tcPr marL="7620" marR="7620" marT="7620" marB="0" anchor="b"/>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     180.000 </a:t>
                      </a:r>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r>
                        <a:rPr lang="nl-NL" sz="1000" u="none" strike="noStrike">
                          <a:effectLst/>
                        </a:rPr>
                        <a:t>Belasting</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nl-NL" sz="1000" u="none" strike="noStrike">
                          <a:effectLst/>
                        </a:rPr>
                        <a:t>20%</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       36.000 </a:t>
                      </a:r>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r>
              <a:tr h="221913">
                <a:tc>
                  <a:txBody>
                    <a:bodyPr/>
                    <a:lstStyle/>
                    <a:p>
                      <a:pPr algn="l" fontAlgn="b"/>
                      <a:r>
                        <a:rPr lang="nl-NL" sz="1000" u="none" strike="noStrike">
                          <a:effectLst/>
                        </a:rPr>
                        <a:t>Nettowinst na belastingen</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dirty="0">
                          <a:effectLst/>
                        </a:rPr>
                        <a:t> €     144.000 </a:t>
                      </a:r>
                      <a:endParaRPr lang="nl-NL" sz="1000" b="0" i="0" u="none" strike="noStrike" dirty="0">
                        <a:solidFill>
                          <a:srgbClr val="000000"/>
                        </a:solidFill>
                        <a:effectLst/>
                        <a:latin typeface="Arial" panose="020B0604020202020204" pitchFamily="34" charset="0"/>
                      </a:endParaRPr>
                    </a:p>
                  </a:txBody>
                  <a:tcPr marL="7620" marR="7620" marT="7620" marB="0" anchor="b"/>
                </a:tc>
              </a:tr>
            </a:tbl>
          </a:graphicData>
        </a:graphic>
      </p:graphicFrame>
    </p:spTree>
    <p:extLst>
      <p:ext uri="{BB962C8B-B14F-4D97-AF65-F5344CB8AC3E}">
        <p14:creationId xmlns:p14="http://schemas.microsoft.com/office/powerpoint/2010/main" val="2969891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3297849351"/>
              </p:ext>
            </p:extLst>
          </p:nvPr>
        </p:nvGraphicFramePr>
        <p:xfrm>
          <a:off x="3935896" y="1518697"/>
          <a:ext cx="5362885" cy="3753013"/>
        </p:xfrm>
        <a:graphic>
          <a:graphicData uri="http://schemas.openxmlformats.org/drawingml/2006/table">
            <a:tbl>
              <a:tblPr/>
              <a:tblGrid>
                <a:gridCol w="648001"/>
                <a:gridCol w="648001"/>
                <a:gridCol w="1704378"/>
                <a:gridCol w="2362505"/>
              </a:tblGrid>
              <a:tr h="341183">
                <a:tc gridSpan="2">
                  <a:txBody>
                    <a:bodyPr/>
                    <a:lstStyle/>
                    <a:p>
                      <a:pPr algn="l" fontAlgn="b"/>
                      <a:r>
                        <a:rPr lang="nl-NL" sz="1600" b="0" i="0" u="none" strike="noStrike">
                          <a:solidFill>
                            <a:srgbClr val="000000"/>
                          </a:solidFill>
                          <a:effectLst/>
                          <a:latin typeface="Arial" panose="020B0604020202020204" pitchFamily="34" charset="0"/>
                        </a:rPr>
                        <a:t>nettowinst</a:t>
                      </a:r>
                    </a:p>
                  </a:txBody>
                  <a:tcPr marL="7620" marR="7620" marT="7620" marB="0" anchor="b">
                    <a:lnL>
                      <a:noFill/>
                    </a:lnL>
                    <a:lnR>
                      <a:noFill/>
                    </a:lnR>
                    <a:lnT>
                      <a:noFill/>
                    </a:lnT>
                    <a:lnB>
                      <a:noFill/>
                    </a:lnB>
                  </a:tcPr>
                </a:tc>
                <a:tc hMerge="1">
                  <a:txBody>
                    <a:bodyPr/>
                    <a:lstStyle/>
                    <a:p>
                      <a:endParaRPr lang="nl-NL"/>
                    </a:p>
                  </a:txBody>
                  <a:tcPr/>
                </a:tc>
                <a:tc>
                  <a:txBody>
                    <a:bodyPr/>
                    <a:lstStyle/>
                    <a:p>
                      <a:pPr algn="l" fontAlgn="b"/>
                      <a:endParaRPr lang="nl-NL" sz="16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600" b="0" i="0" u="none" strike="noStrike">
                          <a:solidFill>
                            <a:srgbClr val="000000"/>
                          </a:solidFill>
                          <a:effectLst/>
                          <a:latin typeface="Arial" panose="020B0604020202020204" pitchFamily="34" charset="0"/>
                        </a:rPr>
                        <a:t> €           144.000 </a:t>
                      </a:r>
                    </a:p>
                  </a:txBody>
                  <a:tcPr marL="7620" marR="7620" marT="7620" marB="0" anchor="b">
                    <a:lnL>
                      <a:noFill/>
                    </a:lnL>
                    <a:lnR>
                      <a:noFill/>
                    </a:lnR>
                    <a:lnT>
                      <a:noFill/>
                    </a:lnT>
                    <a:lnB>
                      <a:noFill/>
                    </a:lnB>
                  </a:tcPr>
                </a:tc>
              </a:tr>
              <a:tr h="341183">
                <a:tc gridSpan="3">
                  <a:txBody>
                    <a:bodyPr/>
                    <a:lstStyle/>
                    <a:p>
                      <a:pPr algn="l" fontAlgn="b"/>
                      <a:r>
                        <a:rPr lang="nl-NL" sz="1600" b="0" i="0" u="none" strike="noStrike">
                          <a:solidFill>
                            <a:srgbClr val="000000"/>
                          </a:solidFill>
                          <a:effectLst/>
                          <a:latin typeface="Arial" panose="020B0604020202020204" pitchFamily="34" charset="0"/>
                        </a:rPr>
                        <a:t>afschrijvingen</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r>
                        <a:rPr lang="nl-NL" sz="1600" b="0" i="0" u="none" strike="noStrike">
                          <a:solidFill>
                            <a:srgbClr val="000000"/>
                          </a:solidFill>
                          <a:effectLst/>
                          <a:latin typeface="Arial" panose="020B0604020202020204" pitchFamily="34" charset="0"/>
                        </a:rPr>
                        <a:t> €             35.000 </a:t>
                      </a:r>
                    </a:p>
                  </a:txBody>
                  <a:tcPr marL="7620" marR="7620" marT="7620" marB="0" anchor="b">
                    <a:lnL>
                      <a:noFill/>
                    </a:lnL>
                    <a:lnR>
                      <a:noFill/>
                    </a:lnR>
                    <a:lnT>
                      <a:noFill/>
                    </a:lnT>
                    <a:lnB>
                      <a:noFill/>
                    </a:lnB>
                  </a:tcPr>
                </a:tc>
              </a:tr>
              <a:tr h="341183">
                <a:tc gridSpan="2">
                  <a:txBody>
                    <a:bodyPr/>
                    <a:lstStyle/>
                    <a:p>
                      <a:pPr algn="l" fontAlgn="b"/>
                      <a:r>
                        <a:rPr lang="nl-NL" sz="1600" b="0" i="0" u="none" strike="noStrike">
                          <a:solidFill>
                            <a:srgbClr val="000000"/>
                          </a:solidFill>
                          <a:effectLst/>
                          <a:latin typeface="Arial" panose="020B0604020202020204" pitchFamily="34" charset="0"/>
                        </a:rPr>
                        <a:t>cashflow</a:t>
                      </a:r>
                    </a:p>
                  </a:txBody>
                  <a:tcPr marL="7620" marR="7620" marT="7620" marB="0" anchor="b">
                    <a:lnL>
                      <a:noFill/>
                    </a:lnL>
                    <a:lnR>
                      <a:noFill/>
                    </a:lnR>
                    <a:lnT>
                      <a:noFill/>
                    </a:lnT>
                    <a:lnB>
                      <a:noFill/>
                    </a:lnB>
                  </a:tcPr>
                </a:tc>
                <a:tc hMerge="1">
                  <a:txBody>
                    <a:bodyPr/>
                    <a:lstStyle/>
                    <a:p>
                      <a:endParaRPr lang="nl-NL"/>
                    </a:p>
                  </a:txBody>
                  <a:tcPr/>
                </a:tc>
                <a:tc>
                  <a:txBody>
                    <a:bodyPr/>
                    <a:lstStyle/>
                    <a:p>
                      <a:pPr algn="l" fontAlgn="b"/>
                      <a:endParaRPr lang="nl-NL" sz="16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600" b="0" i="0" u="none" strike="noStrike">
                          <a:solidFill>
                            <a:srgbClr val="000000"/>
                          </a:solidFill>
                          <a:effectLst/>
                          <a:latin typeface="Arial" panose="020B0604020202020204" pitchFamily="34" charset="0"/>
                        </a:rPr>
                        <a:t> €           179.000 </a:t>
                      </a:r>
                    </a:p>
                  </a:txBody>
                  <a:tcPr marL="7620" marR="7620" marT="7620" marB="0" anchor="b">
                    <a:lnL>
                      <a:noFill/>
                    </a:lnL>
                    <a:lnR>
                      <a:noFill/>
                    </a:lnR>
                    <a:lnT>
                      <a:noFill/>
                    </a:lnT>
                    <a:lnB>
                      <a:noFill/>
                    </a:lnB>
                  </a:tcPr>
                </a:tc>
              </a:tr>
              <a:tr h="341183">
                <a:tc>
                  <a:txBody>
                    <a:bodyPr/>
                    <a:lstStyle/>
                    <a:p>
                      <a:pPr algn="l" fontAlgn="b"/>
                      <a:endParaRPr lang="nl-NL" sz="16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6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6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6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41183">
                <a:tc gridSpan="3">
                  <a:txBody>
                    <a:bodyPr/>
                    <a:lstStyle/>
                    <a:p>
                      <a:pPr algn="l" fontAlgn="b"/>
                      <a:r>
                        <a:rPr lang="nl-NL" sz="1600" b="0" i="0" u="none" strike="noStrike">
                          <a:solidFill>
                            <a:srgbClr val="000000"/>
                          </a:solidFill>
                          <a:effectLst/>
                          <a:latin typeface="Arial" panose="020B0604020202020204" pitchFamily="34" charset="0"/>
                        </a:rPr>
                        <a:t>veranderingen in</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6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41183">
                <a:tc gridSpan="2">
                  <a:txBody>
                    <a:bodyPr/>
                    <a:lstStyle/>
                    <a:p>
                      <a:pPr algn="l" fontAlgn="b"/>
                      <a:r>
                        <a:rPr lang="nl-NL" sz="1600" b="0" i="0" u="none" strike="noStrike">
                          <a:solidFill>
                            <a:srgbClr val="000000"/>
                          </a:solidFill>
                          <a:effectLst/>
                          <a:latin typeface="Arial" panose="020B0604020202020204" pitchFamily="34" charset="0"/>
                        </a:rPr>
                        <a:t>vaste activa</a:t>
                      </a:r>
                    </a:p>
                  </a:txBody>
                  <a:tcPr marL="7620" marR="7620" marT="7620" marB="0" anchor="b">
                    <a:lnL>
                      <a:noFill/>
                    </a:lnL>
                    <a:lnR>
                      <a:noFill/>
                    </a:lnR>
                    <a:lnT>
                      <a:noFill/>
                    </a:lnT>
                    <a:lnB>
                      <a:noFill/>
                    </a:lnB>
                  </a:tcPr>
                </a:tc>
                <a:tc hMerge="1">
                  <a:txBody>
                    <a:bodyPr/>
                    <a:lstStyle/>
                    <a:p>
                      <a:endParaRPr lang="nl-NL"/>
                    </a:p>
                  </a:txBody>
                  <a:tcPr/>
                </a:tc>
                <a:tc>
                  <a:txBody>
                    <a:bodyPr/>
                    <a:lstStyle/>
                    <a:p>
                      <a:pPr algn="l" fontAlgn="b"/>
                      <a:endParaRPr lang="nl-NL" sz="16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600" b="0" i="0" u="none" strike="noStrike">
                          <a:solidFill>
                            <a:srgbClr val="000000"/>
                          </a:solidFill>
                          <a:effectLst/>
                          <a:latin typeface="Arial" panose="020B0604020202020204" pitchFamily="34" charset="0"/>
                        </a:rPr>
                        <a:t> €             53.000 </a:t>
                      </a:r>
                    </a:p>
                  </a:txBody>
                  <a:tcPr marL="7620" marR="7620" marT="7620" marB="0" anchor="b">
                    <a:lnL>
                      <a:noFill/>
                    </a:lnL>
                    <a:lnR>
                      <a:noFill/>
                    </a:lnR>
                    <a:lnT>
                      <a:noFill/>
                    </a:lnT>
                    <a:lnB>
                      <a:noFill/>
                    </a:lnB>
                  </a:tcPr>
                </a:tc>
              </a:tr>
              <a:tr h="341183">
                <a:tc gridSpan="3">
                  <a:txBody>
                    <a:bodyPr/>
                    <a:lstStyle/>
                    <a:p>
                      <a:pPr algn="l" fontAlgn="b"/>
                      <a:r>
                        <a:rPr lang="nl-NL" sz="1600" b="0" i="0" u="none" strike="noStrike" dirty="0">
                          <a:solidFill>
                            <a:srgbClr val="000000"/>
                          </a:solidFill>
                          <a:effectLst/>
                          <a:latin typeface="Arial" panose="020B0604020202020204" pitchFamily="34" charset="0"/>
                        </a:rPr>
                        <a:t>vlottende activa</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r>
                        <a:rPr lang="nl-NL" sz="1600" b="0" i="0" u="none" strike="noStrike">
                          <a:solidFill>
                            <a:srgbClr val="000000"/>
                          </a:solidFill>
                          <a:effectLst/>
                          <a:latin typeface="Arial" panose="020B0604020202020204" pitchFamily="34" charset="0"/>
                        </a:rPr>
                        <a:t> €              -4.500 </a:t>
                      </a:r>
                    </a:p>
                  </a:txBody>
                  <a:tcPr marL="7620" marR="7620" marT="7620" marB="0" anchor="b">
                    <a:lnL>
                      <a:noFill/>
                    </a:lnL>
                    <a:lnR>
                      <a:noFill/>
                    </a:lnR>
                    <a:lnT>
                      <a:noFill/>
                    </a:lnT>
                    <a:lnB>
                      <a:noFill/>
                    </a:lnB>
                  </a:tcPr>
                </a:tc>
              </a:tr>
              <a:tr h="341183">
                <a:tc gridSpan="2">
                  <a:txBody>
                    <a:bodyPr/>
                    <a:lstStyle/>
                    <a:p>
                      <a:pPr algn="l" fontAlgn="b"/>
                      <a:r>
                        <a:rPr lang="nl-NL" sz="1600" b="0" i="0" u="none" strike="noStrike">
                          <a:solidFill>
                            <a:srgbClr val="000000"/>
                          </a:solidFill>
                          <a:effectLst/>
                          <a:latin typeface="Arial" panose="020B0604020202020204" pitchFamily="34" charset="0"/>
                        </a:rPr>
                        <a:t>aflossingen</a:t>
                      </a:r>
                    </a:p>
                  </a:txBody>
                  <a:tcPr marL="7620" marR="7620" marT="7620" marB="0" anchor="b">
                    <a:lnL>
                      <a:noFill/>
                    </a:lnL>
                    <a:lnR>
                      <a:noFill/>
                    </a:lnR>
                    <a:lnT>
                      <a:noFill/>
                    </a:lnT>
                    <a:lnB>
                      <a:noFill/>
                    </a:lnB>
                  </a:tcPr>
                </a:tc>
                <a:tc hMerge="1">
                  <a:txBody>
                    <a:bodyPr/>
                    <a:lstStyle/>
                    <a:p>
                      <a:endParaRPr lang="nl-NL"/>
                    </a:p>
                  </a:txBody>
                  <a:tcPr/>
                </a:tc>
                <a:tc>
                  <a:txBody>
                    <a:bodyPr/>
                    <a:lstStyle/>
                    <a:p>
                      <a:pPr algn="l" fontAlgn="b"/>
                      <a:endParaRPr lang="nl-NL" sz="16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600" b="0" i="0" u="none" strike="noStrike">
                          <a:solidFill>
                            <a:srgbClr val="000000"/>
                          </a:solidFill>
                          <a:effectLst/>
                          <a:latin typeface="Arial" panose="020B0604020202020204" pitchFamily="34" charset="0"/>
                        </a:rPr>
                        <a:t> €             56.000 </a:t>
                      </a:r>
                    </a:p>
                  </a:txBody>
                  <a:tcPr marL="7620" marR="7620" marT="7620" marB="0" anchor="b">
                    <a:lnL>
                      <a:noFill/>
                    </a:lnL>
                    <a:lnR>
                      <a:noFill/>
                    </a:lnR>
                    <a:lnT>
                      <a:noFill/>
                    </a:lnT>
                    <a:lnB>
                      <a:noFill/>
                    </a:lnB>
                  </a:tcPr>
                </a:tc>
              </a:tr>
              <a:tr h="341183">
                <a:tc gridSpan="3">
                  <a:txBody>
                    <a:bodyPr/>
                    <a:lstStyle/>
                    <a:p>
                      <a:pPr algn="l" fontAlgn="b"/>
                      <a:r>
                        <a:rPr lang="nl-NL" sz="1600" b="0" i="0" u="none" strike="noStrike">
                          <a:solidFill>
                            <a:srgbClr val="000000"/>
                          </a:solidFill>
                          <a:effectLst/>
                          <a:latin typeface="Arial" panose="020B0604020202020204" pitchFamily="34" charset="0"/>
                        </a:rPr>
                        <a:t>prive opname</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r>
                        <a:rPr lang="nl-NL" sz="1600" b="0" i="0" u="none" strike="noStrike">
                          <a:solidFill>
                            <a:srgbClr val="000000"/>
                          </a:solidFill>
                          <a:effectLst/>
                          <a:latin typeface="Arial" panose="020B0604020202020204" pitchFamily="34" charset="0"/>
                        </a:rPr>
                        <a:t> €             79.000 </a:t>
                      </a:r>
                    </a:p>
                  </a:txBody>
                  <a:tcPr marL="7620" marR="7620" marT="7620" marB="0" anchor="b">
                    <a:lnL>
                      <a:noFill/>
                    </a:lnL>
                    <a:lnR>
                      <a:noFill/>
                    </a:lnR>
                    <a:lnT>
                      <a:noFill/>
                    </a:lnT>
                    <a:lnB>
                      <a:noFill/>
                    </a:lnB>
                  </a:tcPr>
                </a:tc>
              </a:tr>
              <a:tr h="341183">
                <a:tc>
                  <a:txBody>
                    <a:bodyPr/>
                    <a:lstStyle/>
                    <a:p>
                      <a:pPr algn="l" fontAlgn="b"/>
                      <a:endParaRPr lang="nl-NL" sz="16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6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6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600" b="0" i="0" u="none" strike="noStrike">
                          <a:solidFill>
                            <a:srgbClr val="000000"/>
                          </a:solidFill>
                          <a:effectLst/>
                          <a:latin typeface="Arial" panose="020B0604020202020204" pitchFamily="34" charset="0"/>
                        </a:rPr>
                        <a:t> €              -4.500 </a:t>
                      </a:r>
                    </a:p>
                  </a:txBody>
                  <a:tcPr marL="7620" marR="7620" marT="7620" marB="0" anchor="b">
                    <a:lnL>
                      <a:noFill/>
                    </a:lnL>
                    <a:lnR>
                      <a:noFill/>
                    </a:lnR>
                    <a:lnT>
                      <a:noFill/>
                    </a:lnT>
                    <a:lnB>
                      <a:noFill/>
                    </a:lnB>
                  </a:tcPr>
                </a:tc>
              </a:tr>
              <a:tr h="341183">
                <a:tc gridSpan="3">
                  <a:txBody>
                    <a:bodyPr/>
                    <a:lstStyle/>
                    <a:p>
                      <a:pPr algn="l" fontAlgn="b"/>
                      <a:r>
                        <a:rPr lang="nl-NL" sz="1600" b="0" i="0" u="none" strike="noStrike" dirty="0">
                          <a:solidFill>
                            <a:srgbClr val="000000"/>
                          </a:solidFill>
                          <a:effectLst/>
                          <a:latin typeface="Arial" panose="020B0604020202020204" pitchFamily="34" charset="0"/>
                        </a:rPr>
                        <a:t>mutatie liquide middelen</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r>
                        <a:rPr lang="nl-NL" sz="1600" b="0" i="0" u="none" strike="noStrike" dirty="0">
                          <a:solidFill>
                            <a:srgbClr val="000000"/>
                          </a:solidFill>
                          <a:effectLst/>
                          <a:latin typeface="Arial" panose="020B0604020202020204" pitchFamily="34" charset="0"/>
                        </a:rPr>
                        <a:t> €              -4.500 </a:t>
                      </a: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3796222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2 Financiering</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000938710"/>
              </p:ext>
            </p:extLst>
          </p:nvPr>
        </p:nvGraphicFramePr>
        <p:xfrm>
          <a:off x="1558455" y="1196975"/>
          <a:ext cx="10023944" cy="4520012"/>
        </p:xfrm>
        <a:graphic>
          <a:graphicData uri="http://schemas.openxmlformats.org/drawingml/2006/table">
            <a:tbl>
              <a:tblPr firstRow="1" bandRow="1">
                <a:tableStyleId>{5C22544A-7EE6-4342-B048-85BDC9FD1C3A}</a:tableStyleId>
              </a:tblPr>
              <a:tblGrid>
                <a:gridCol w="2505986"/>
                <a:gridCol w="2505986"/>
                <a:gridCol w="2505986"/>
                <a:gridCol w="2505986"/>
              </a:tblGrid>
              <a:tr h="571856">
                <a:tc>
                  <a:txBody>
                    <a:bodyPr/>
                    <a:lstStyle/>
                    <a:p>
                      <a:r>
                        <a:rPr lang="nl-NL" dirty="0" smtClean="0"/>
                        <a:t>Zekerheden</a:t>
                      </a:r>
                    </a:p>
                  </a:txBody>
                  <a:tcPr/>
                </a:tc>
                <a:tc>
                  <a:txBody>
                    <a:bodyPr/>
                    <a:lstStyle/>
                    <a:p>
                      <a:r>
                        <a:rPr lang="nl-NL" dirty="0" smtClean="0"/>
                        <a:t>Object</a:t>
                      </a:r>
                      <a:endParaRPr lang="nl-NL" dirty="0"/>
                    </a:p>
                  </a:txBody>
                  <a:tcPr/>
                </a:tc>
                <a:tc>
                  <a:txBody>
                    <a:bodyPr/>
                    <a:lstStyle/>
                    <a:p>
                      <a:r>
                        <a:rPr lang="nl-NL" dirty="0" err="1" smtClean="0"/>
                        <a:t>Verstrekkingsnorm</a:t>
                      </a:r>
                      <a:endParaRPr lang="nl-NL" dirty="0"/>
                    </a:p>
                  </a:txBody>
                  <a:tcPr/>
                </a:tc>
                <a:tc>
                  <a:txBody>
                    <a:bodyPr/>
                    <a:lstStyle/>
                    <a:p>
                      <a:r>
                        <a:rPr lang="nl-NL" dirty="0" smtClean="0"/>
                        <a:t>Mogelijke looptijd</a:t>
                      </a:r>
                      <a:endParaRPr lang="nl-NL" dirty="0"/>
                    </a:p>
                  </a:txBody>
                  <a:tcPr/>
                </a:tc>
              </a:tr>
              <a:tr h="987039">
                <a:tc>
                  <a:txBody>
                    <a:bodyPr/>
                    <a:lstStyle/>
                    <a:p>
                      <a:r>
                        <a:rPr lang="nl-NL" dirty="0" smtClean="0"/>
                        <a:t>Hypotheek</a:t>
                      </a:r>
                      <a:endParaRPr lang="nl-NL" dirty="0"/>
                    </a:p>
                  </a:txBody>
                  <a:tcPr/>
                </a:tc>
                <a:tc>
                  <a:txBody>
                    <a:bodyPr/>
                    <a:lstStyle/>
                    <a:p>
                      <a:r>
                        <a:rPr lang="nl-NL" dirty="0" smtClean="0"/>
                        <a:t>Onroerende zaken</a:t>
                      </a:r>
                      <a:endParaRPr lang="nl-NL" dirty="0"/>
                    </a:p>
                  </a:txBody>
                  <a:tcPr/>
                </a:tc>
                <a:tc>
                  <a:txBody>
                    <a:bodyPr/>
                    <a:lstStyle/>
                    <a:p>
                      <a:r>
                        <a:rPr lang="nl-NL" dirty="0" smtClean="0"/>
                        <a:t>Max.</a:t>
                      </a:r>
                      <a:r>
                        <a:rPr lang="nl-NL" baseline="0" dirty="0" smtClean="0"/>
                        <a:t> 70% van de taxatiewaarde</a:t>
                      </a:r>
                      <a:endParaRPr lang="nl-NL" dirty="0"/>
                    </a:p>
                  </a:txBody>
                  <a:tcPr/>
                </a:tc>
                <a:tc>
                  <a:txBody>
                    <a:bodyPr/>
                    <a:lstStyle/>
                    <a:p>
                      <a:r>
                        <a:rPr lang="nl-NL" dirty="0" smtClean="0"/>
                        <a:t>15-30 jaar</a:t>
                      </a:r>
                      <a:endParaRPr lang="nl-NL" dirty="0"/>
                    </a:p>
                  </a:txBody>
                  <a:tcPr/>
                </a:tc>
              </a:tr>
              <a:tr h="987039">
                <a:tc>
                  <a:txBody>
                    <a:bodyPr/>
                    <a:lstStyle/>
                    <a:p>
                      <a:r>
                        <a:rPr lang="nl-NL" dirty="0" smtClean="0"/>
                        <a:t>Tophypotheek</a:t>
                      </a:r>
                      <a:endParaRPr lang="nl-NL" dirty="0"/>
                    </a:p>
                  </a:txBody>
                  <a:tcPr/>
                </a:tc>
                <a:tc>
                  <a:txBody>
                    <a:bodyPr/>
                    <a:lstStyle/>
                    <a:p>
                      <a:r>
                        <a:rPr lang="nl-NL" dirty="0" smtClean="0"/>
                        <a:t>Onroerende zaken</a:t>
                      </a:r>
                      <a:endParaRPr lang="nl-NL" dirty="0"/>
                    </a:p>
                  </a:txBody>
                  <a:tcPr/>
                </a:tc>
                <a:tc>
                  <a:txBody>
                    <a:bodyPr/>
                    <a:lstStyle/>
                    <a:p>
                      <a:r>
                        <a:rPr lang="nl-NL" dirty="0" smtClean="0"/>
                        <a:t>Max 20%</a:t>
                      </a:r>
                      <a:r>
                        <a:rPr lang="nl-NL" baseline="0" dirty="0" smtClean="0"/>
                        <a:t> van de taxatiewaarde</a:t>
                      </a:r>
                      <a:endParaRPr lang="nl-NL" dirty="0"/>
                    </a:p>
                  </a:txBody>
                  <a:tcPr/>
                </a:tc>
                <a:tc>
                  <a:txBody>
                    <a:bodyPr/>
                    <a:lstStyle/>
                    <a:p>
                      <a:r>
                        <a:rPr lang="nl-NL" dirty="0" smtClean="0"/>
                        <a:t>5 – 20 jaar</a:t>
                      </a:r>
                      <a:endParaRPr lang="nl-NL" dirty="0"/>
                    </a:p>
                  </a:txBody>
                  <a:tcPr/>
                </a:tc>
              </a:tr>
              <a:tr h="987039">
                <a:tc>
                  <a:txBody>
                    <a:bodyPr/>
                    <a:lstStyle/>
                    <a:p>
                      <a:r>
                        <a:rPr lang="nl-NL" dirty="0" smtClean="0"/>
                        <a:t>Bezitloos pandrecht</a:t>
                      </a:r>
                      <a:endParaRPr lang="nl-NL" dirty="0"/>
                    </a:p>
                  </a:txBody>
                  <a:tcPr/>
                </a:tc>
                <a:tc>
                  <a:txBody>
                    <a:bodyPr/>
                    <a:lstStyle/>
                    <a:p>
                      <a:r>
                        <a:rPr lang="nl-NL" dirty="0" smtClean="0"/>
                        <a:t>Machines,</a:t>
                      </a:r>
                      <a:r>
                        <a:rPr lang="nl-NL" baseline="0" dirty="0" smtClean="0"/>
                        <a:t> auto’s</a:t>
                      </a:r>
                      <a:endParaRPr lang="nl-NL" dirty="0"/>
                    </a:p>
                  </a:txBody>
                  <a:tcPr/>
                </a:tc>
                <a:tc>
                  <a:txBody>
                    <a:bodyPr/>
                    <a:lstStyle/>
                    <a:p>
                      <a:r>
                        <a:rPr lang="nl-NL" dirty="0" smtClean="0"/>
                        <a:t>Max 50% van de taxatiewaarde</a:t>
                      </a:r>
                      <a:endParaRPr lang="nl-NL" dirty="0"/>
                    </a:p>
                  </a:txBody>
                  <a:tcPr/>
                </a:tc>
                <a:tc>
                  <a:txBody>
                    <a:bodyPr/>
                    <a:lstStyle/>
                    <a:p>
                      <a:r>
                        <a:rPr lang="nl-NL" dirty="0" smtClean="0"/>
                        <a:t>5 – 8 jaar</a:t>
                      </a:r>
                      <a:endParaRPr lang="nl-NL" dirty="0"/>
                    </a:p>
                  </a:txBody>
                  <a:tcPr/>
                </a:tc>
              </a:tr>
              <a:tr h="987039">
                <a:tc>
                  <a:txBody>
                    <a:bodyPr/>
                    <a:lstStyle/>
                    <a:p>
                      <a:r>
                        <a:rPr lang="nl-NL" dirty="0" smtClean="0"/>
                        <a:t>Pandrecht vorderingen</a:t>
                      </a:r>
                      <a:endParaRPr lang="nl-NL" dirty="0"/>
                    </a:p>
                  </a:txBody>
                  <a:tcPr/>
                </a:tc>
                <a:tc>
                  <a:txBody>
                    <a:bodyPr/>
                    <a:lstStyle/>
                    <a:p>
                      <a:r>
                        <a:rPr lang="nl-NL" dirty="0" smtClean="0"/>
                        <a:t>vorderingen</a:t>
                      </a:r>
                      <a:endParaRPr lang="nl-NL" dirty="0"/>
                    </a:p>
                  </a:txBody>
                  <a:tcPr/>
                </a:tc>
                <a:tc>
                  <a:txBody>
                    <a:bodyPr/>
                    <a:lstStyle/>
                    <a:p>
                      <a:r>
                        <a:rPr lang="nl-NL" dirty="0" smtClean="0"/>
                        <a:t>Max 60/70%</a:t>
                      </a:r>
                      <a:r>
                        <a:rPr lang="nl-NL" baseline="0" dirty="0" smtClean="0"/>
                        <a:t> van de vorderingen</a:t>
                      </a:r>
                      <a:endParaRPr lang="nl-NL" dirty="0"/>
                    </a:p>
                  </a:txBody>
                  <a:tcPr/>
                </a:tc>
                <a:tc>
                  <a:txBody>
                    <a:bodyPr/>
                    <a:lstStyle/>
                    <a:p>
                      <a:r>
                        <a:rPr lang="nl-NL" dirty="0" smtClean="0"/>
                        <a:t>jaarlijks</a:t>
                      </a:r>
                      <a:endParaRPr lang="nl-NL" dirty="0"/>
                    </a:p>
                  </a:txBody>
                  <a:tcPr/>
                </a:tc>
              </a:tr>
            </a:tbl>
          </a:graphicData>
        </a:graphic>
      </p:graphicFrame>
    </p:spTree>
    <p:extLst>
      <p:ext uri="{BB962C8B-B14F-4D97-AF65-F5344CB8AC3E}">
        <p14:creationId xmlns:p14="http://schemas.microsoft.com/office/powerpoint/2010/main" val="3619240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Economisch resultaat</a:t>
            </a:r>
            <a:endParaRPr lang="nl-NL" dirty="0"/>
          </a:p>
        </p:txBody>
      </p:sp>
      <p:sp>
        <p:nvSpPr>
          <p:cNvPr id="3" name="Tijdelijke aanduiding voor inhoud 2"/>
          <p:cNvSpPr>
            <a:spLocks noGrp="1"/>
          </p:cNvSpPr>
          <p:nvPr>
            <p:ph idx="1"/>
          </p:nvPr>
        </p:nvSpPr>
        <p:spPr/>
        <p:txBody>
          <a:bodyPr/>
          <a:lstStyle/>
          <a:p>
            <a:r>
              <a:rPr lang="nl-NL" dirty="0" smtClean="0"/>
              <a:t>Economisch resultaat = nettowinst – gewaardeerd loon – gewaardeerde rente.</a:t>
            </a:r>
          </a:p>
          <a:p>
            <a:r>
              <a:rPr lang="nl-NL" dirty="0" smtClean="0"/>
              <a:t>Fiscaal hoeft dit niet maar bedrijfseconomisch is het wel handig of er wel voldoende rendement is behaald. </a:t>
            </a:r>
          </a:p>
          <a:p>
            <a:r>
              <a:rPr lang="nl-NL" dirty="0" smtClean="0"/>
              <a:t>Gewaardeerd loon = de beloning die een ondernemer eigenlijk zou moeten krijgen</a:t>
            </a:r>
          </a:p>
          <a:p>
            <a:r>
              <a:rPr lang="nl-NL" dirty="0" smtClean="0"/>
              <a:t>Gewaardeerd rente = rentepercentage voor het ingebrachte eigen vermogen</a:t>
            </a:r>
            <a:endParaRPr lang="nl-NL" dirty="0"/>
          </a:p>
        </p:txBody>
      </p:sp>
    </p:spTree>
    <p:extLst>
      <p:ext uri="{BB962C8B-B14F-4D97-AF65-F5344CB8AC3E}">
        <p14:creationId xmlns:p14="http://schemas.microsoft.com/office/powerpoint/2010/main" val="2951994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a:t>
            </a:r>
            <a:endParaRPr lang="nl-NL" dirty="0"/>
          </a:p>
        </p:txBody>
      </p:sp>
      <p:sp>
        <p:nvSpPr>
          <p:cNvPr id="3" name="Tijdelijke aanduiding voor inhoud 2"/>
          <p:cNvSpPr>
            <a:spLocks noGrp="1"/>
          </p:cNvSpPr>
          <p:nvPr>
            <p:ph idx="1"/>
          </p:nvPr>
        </p:nvSpPr>
        <p:spPr/>
        <p:txBody>
          <a:bodyPr/>
          <a:lstStyle/>
          <a:p>
            <a:r>
              <a:rPr lang="nl-NL" dirty="0" smtClean="0"/>
              <a:t>Afschrijvingen vanaf aanschafwaarde</a:t>
            </a:r>
          </a:p>
          <a:p>
            <a:r>
              <a:rPr lang="nl-NL" dirty="0" smtClean="0"/>
              <a:t>Je schrijft af met een vast percentage van de aanschafwaarde</a:t>
            </a:r>
          </a:p>
          <a:p>
            <a:r>
              <a:rPr lang="nl-NL" dirty="0" smtClean="0"/>
              <a:t>Afschrijvingen vanaf boekwaarde</a:t>
            </a:r>
          </a:p>
          <a:p>
            <a:r>
              <a:rPr lang="nl-NL" dirty="0" smtClean="0"/>
              <a:t>Je schrijft af met een vast percentage van de boekwaarde</a:t>
            </a:r>
            <a:endParaRPr lang="nl-NL" dirty="0"/>
          </a:p>
        </p:txBody>
      </p:sp>
    </p:spTree>
    <p:extLst>
      <p:ext uri="{BB962C8B-B14F-4D97-AF65-F5344CB8AC3E}">
        <p14:creationId xmlns:p14="http://schemas.microsoft.com/office/powerpoint/2010/main" val="268209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aanschafwaarde</a:t>
            </a:r>
            <a:endParaRPr lang="nl-NL" dirty="0"/>
          </a:p>
        </p:txBody>
      </p:sp>
      <p:sp>
        <p:nvSpPr>
          <p:cNvPr id="3" name="Tijdelijke aanduiding voor inhoud 2"/>
          <p:cNvSpPr>
            <a:spLocks noGrp="1"/>
          </p:cNvSpPr>
          <p:nvPr>
            <p:ph idx="1"/>
          </p:nvPr>
        </p:nvSpPr>
        <p:spPr/>
        <p:txBody>
          <a:bodyPr/>
          <a:lstStyle/>
          <a:p>
            <a:r>
              <a:rPr lang="nl-NL" dirty="0" smtClean="0"/>
              <a:t>In het rekenvoorbeeld gingen we uit van een economische levensduur van 4 jaar. </a:t>
            </a:r>
          </a:p>
          <a:p>
            <a:r>
              <a:rPr lang="nl-NL" dirty="0" smtClean="0"/>
              <a:t>Dan werkt de machine nog goed. Dus wil je hem verkopen. </a:t>
            </a:r>
          </a:p>
          <a:p>
            <a:r>
              <a:rPr lang="nl-NL" dirty="0" smtClean="0"/>
              <a:t>Voor hoeveel? </a:t>
            </a:r>
          </a:p>
          <a:p>
            <a:r>
              <a:rPr lang="nl-NL" dirty="0" smtClean="0"/>
              <a:t>€ 2000,- restwaarde</a:t>
            </a:r>
            <a:endParaRPr lang="nl-NL" dirty="0"/>
          </a:p>
          <a:p>
            <a:r>
              <a:rPr lang="nl-NL" dirty="0"/>
              <a:t>Hoe bereken je nu de afschrijving per jaar?</a:t>
            </a:r>
          </a:p>
        </p:txBody>
      </p:sp>
    </p:spTree>
    <p:extLst>
      <p:ext uri="{BB962C8B-B14F-4D97-AF65-F5344CB8AC3E}">
        <p14:creationId xmlns:p14="http://schemas.microsoft.com/office/powerpoint/2010/main" val="2901371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aanschafwaarde</a:t>
            </a:r>
            <a:endParaRPr lang="nl-NL" dirty="0"/>
          </a:p>
        </p:txBody>
      </p:sp>
      <p:sp>
        <p:nvSpPr>
          <p:cNvPr id="3" name="Tijdelijke aanduiding voor inhoud 2"/>
          <p:cNvSpPr>
            <a:spLocks noGrp="1"/>
          </p:cNvSpPr>
          <p:nvPr>
            <p:ph idx="1"/>
          </p:nvPr>
        </p:nvSpPr>
        <p:spPr/>
        <p:txBody>
          <a:bodyPr/>
          <a:lstStyle/>
          <a:p>
            <a:r>
              <a:rPr lang="nl-NL" dirty="0" smtClean="0"/>
              <a:t>(Nieuwwaarde </a:t>
            </a:r>
            <a:r>
              <a:rPr lang="nl-NL" dirty="0"/>
              <a:t>– </a:t>
            </a:r>
            <a:r>
              <a:rPr lang="nl-NL" dirty="0" smtClean="0"/>
              <a:t>restwaarde) </a:t>
            </a:r>
            <a:r>
              <a:rPr lang="nl-NL" dirty="0"/>
              <a:t>/ economische </a:t>
            </a:r>
            <a:r>
              <a:rPr lang="nl-NL" dirty="0" smtClean="0"/>
              <a:t>levensduur</a:t>
            </a:r>
          </a:p>
          <a:p>
            <a:r>
              <a:rPr lang="nl-NL" dirty="0"/>
              <a:t>€ 10.000 - € 2000= € </a:t>
            </a:r>
            <a:r>
              <a:rPr lang="nl-NL" dirty="0" smtClean="0"/>
              <a:t>8000</a:t>
            </a:r>
          </a:p>
          <a:p>
            <a:r>
              <a:rPr lang="nl-NL" dirty="0"/>
              <a:t>€ 8000 / 4 = € </a:t>
            </a:r>
            <a:r>
              <a:rPr lang="nl-NL" dirty="0" smtClean="0"/>
              <a:t>2000</a:t>
            </a:r>
          </a:p>
          <a:p>
            <a:endParaRPr lang="nl-NL" dirty="0"/>
          </a:p>
        </p:txBody>
      </p:sp>
    </p:spTree>
    <p:extLst>
      <p:ext uri="{BB962C8B-B14F-4D97-AF65-F5344CB8AC3E}">
        <p14:creationId xmlns:p14="http://schemas.microsoft.com/office/powerpoint/2010/main" val="40826739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Afschrijvingen vanaf aanschafwaarde</a:t>
            </a:r>
          </a:p>
        </p:txBody>
      </p:sp>
      <p:graphicFrame>
        <p:nvGraphicFramePr>
          <p:cNvPr id="5" name="Tijdelijke aanduiding voor inhoud 4"/>
          <p:cNvGraphicFramePr>
            <a:graphicFrameLocks noGrp="1"/>
          </p:cNvGraphicFramePr>
          <p:nvPr>
            <p:ph idx="1"/>
          </p:nvPr>
        </p:nvGraphicFramePr>
        <p:xfrm>
          <a:off x="3041650" y="1942941"/>
          <a:ext cx="6108700" cy="3840480"/>
        </p:xfrm>
        <a:graphic>
          <a:graphicData uri="http://schemas.openxmlformats.org/drawingml/2006/table">
            <a:tbl>
              <a:tblPr>
                <a:tableStyleId>{5C22544A-7EE6-4342-B048-85BDC9FD1C3A}</a:tableStyleId>
              </a:tblPr>
              <a:tblGrid>
                <a:gridCol w="4813300"/>
                <a:gridCol w="1295400"/>
              </a:tblGrid>
              <a:tr h="426720">
                <a:tc>
                  <a:txBody>
                    <a:bodyPr/>
                    <a:lstStyle/>
                    <a:p>
                      <a:pPr algn="l" fontAlgn="b"/>
                      <a:r>
                        <a:rPr lang="nl-NL" sz="2600" u="none" strike="noStrike">
                          <a:effectLst/>
                        </a:rPr>
                        <a:t>boekwaarde (=aanschafprijs) </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€ 10.000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1e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€ 2.000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1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€ 8.000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2e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€ 2.000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2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€ 6.000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3e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sng" strike="noStrike">
                          <a:effectLst/>
                        </a:rPr>
                        <a:t>€ 2.000</a:t>
                      </a:r>
                      <a:endParaRPr lang="nl-NL" sz="2600" b="0" i="0" u="sng"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3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€ 4.000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4e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sng" strike="noStrike">
                          <a:effectLst/>
                        </a:rPr>
                        <a:t>€ 2.000</a:t>
                      </a:r>
                      <a:endParaRPr lang="nl-NL" sz="2600" b="0" i="0" u="sng"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4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dirty="0">
                          <a:effectLst/>
                        </a:rPr>
                        <a:t>€ 2.000</a:t>
                      </a:r>
                      <a:endParaRPr lang="nl-NL" sz="26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3380791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boekwaarde</a:t>
            </a:r>
            <a:endParaRPr lang="nl-NL" dirty="0"/>
          </a:p>
        </p:txBody>
      </p:sp>
      <p:sp>
        <p:nvSpPr>
          <p:cNvPr id="3" name="Tijdelijke aanduiding voor inhoud 2"/>
          <p:cNvSpPr>
            <a:spLocks noGrp="1"/>
          </p:cNvSpPr>
          <p:nvPr>
            <p:ph idx="1"/>
          </p:nvPr>
        </p:nvSpPr>
        <p:spPr/>
        <p:txBody>
          <a:bodyPr/>
          <a:lstStyle/>
          <a:p>
            <a:r>
              <a:rPr lang="nl-NL" dirty="0"/>
              <a:t>We zijn nu elke keer er van uit gegaan dat we afschrijven vanaf de aanschafwaarde en dit met een vast percentage. In de praktijk blijkt vaak dat de waarde van een bedrijfsmiddel zeker in de eerste 2 jaar het meeste van de waarde verliest. Dus moet je afschrijven met een vast percentage van de boekwaarde. In ons voorbeeld was het afschrijvingspercentage 25% en omdat het nu niet lineair afschrijven maar van de boekwaarde pak ik nu 35%</a:t>
            </a:r>
          </a:p>
          <a:p>
            <a:endParaRPr lang="nl-NL" dirty="0"/>
          </a:p>
        </p:txBody>
      </p:sp>
    </p:spTree>
    <p:extLst>
      <p:ext uri="{BB962C8B-B14F-4D97-AF65-F5344CB8AC3E}">
        <p14:creationId xmlns:p14="http://schemas.microsoft.com/office/powerpoint/2010/main" val="24512390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boekwaarde</a:t>
            </a:r>
            <a:endParaRPr lang="nl-NL" dirty="0"/>
          </a:p>
        </p:txBody>
      </p:sp>
      <p:graphicFrame>
        <p:nvGraphicFramePr>
          <p:cNvPr id="4" name="Tijdelijke aanduiding voor inhoud 3"/>
          <p:cNvGraphicFramePr>
            <a:graphicFrameLocks noGrp="1"/>
          </p:cNvGraphicFramePr>
          <p:nvPr>
            <p:ph idx="1"/>
            <p:extLst/>
          </p:nvPr>
        </p:nvGraphicFramePr>
        <p:xfrm>
          <a:off x="2660650" y="2102538"/>
          <a:ext cx="6870700" cy="3360420"/>
        </p:xfrm>
        <a:graphic>
          <a:graphicData uri="http://schemas.openxmlformats.org/drawingml/2006/table">
            <a:tbl>
              <a:tblPr>
                <a:tableStyleId>{5C22544A-7EE6-4342-B048-85BDC9FD1C3A}</a:tableStyleId>
              </a:tblPr>
              <a:tblGrid>
                <a:gridCol w="5524500"/>
                <a:gridCol w="1346200"/>
              </a:tblGrid>
              <a:tr h="343877">
                <a:tc>
                  <a:txBody>
                    <a:bodyPr/>
                    <a:lstStyle/>
                    <a:p>
                      <a:pPr algn="l" fontAlgn="b"/>
                      <a:r>
                        <a:rPr lang="nl-NL" sz="2400" u="none" strike="noStrike" dirty="0">
                          <a:effectLst/>
                        </a:rPr>
                        <a:t>boekwaarde (=aanschafprijs) </a:t>
                      </a:r>
                      <a:endParaRPr lang="nl-NL"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dirty="0">
                          <a:effectLst/>
                        </a:rPr>
                        <a:t>€ </a:t>
                      </a:r>
                      <a:r>
                        <a:rPr lang="nl-NL" sz="2400" u="none" strike="noStrike" dirty="0" smtClean="0">
                          <a:effectLst/>
                        </a:rPr>
                        <a:t>10.000</a:t>
                      </a:r>
                    </a:p>
                  </a:txBody>
                  <a:tcPr marL="7620" marR="7620" marT="7620" marB="0" anchor="b"/>
                </a:tc>
              </a:tr>
              <a:tr h="343877">
                <a:tc>
                  <a:txBody>
                    <a:bodyPr/>
                    <a:lstStyle/>
                    <a:p>
                      <a:pPr algn="l" fontAlgn="b"/>
                      <a:r>
                        <a:rPr lang="nl-NL" sz="2400" u="none" strike="noStrike">
                          <a:effectLst/>
                        </a:rPr>
                        <a:t>afschrijving 1e jaar 35% van de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€ 3.500</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1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€ 6.500</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afschrijving 2e jaar 35% van de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€ 2.275</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2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€ 4.225</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dirty="0">
                          <a:effectLst/>
                        </a:rPr>
                        <a:t>afschrijving 3e jaar 35% van </a:t>
                      </a:r>
                      <a:r>
                        <a:rPr lang="nl-NL" sz="2400" u="none" strike="noStrike" dirty="0" smtClean="0">
                          <a:effectLst/>
                        </a:rPr>
                        <a:t>de</a:t>
                      </a:r>
                      <a:r>
                        <a:rPr lang="nl-NL" sz="2400" u="none" strike="noStrike" baseline="0" dirty="0" smtClean="0">
                          <a:effectLst/>
                        </a:rPr>
                        <a:t> boekwaarde</a:t>
                      </a:r>
                      <a:endParaRPr lang="nl-NL"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€ 1.479</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3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€ 2.746</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dirty="0">
                          <a:effectLst/>
                        </a:rPr>
                        <a:t>afschrijving 4e jaar 35% van </a:t>
                      </a:r>
                      <a:r>
                        <a:rPr lang="nl-NL" sz="2400" u="none" strike="noStrike" smtClean="0">
                          <a:effectLst/>
                        </a:rPr>
                        <a:t>de</a:t>
                      </a:r>
                      <a:r>
                        <a:rPr lang="nl-NL" sz="2400" u="none" strike="noStrike" baseline="0" smtClean="0">
                          <a:effectLst/>
                        </a:rPr>
                        <a:t>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€ 961</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4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dirty="0">
                          <a:effectLst/>
                        </a:rPr>
                        <a:t>€ 1.785</a:t>
                      </a:r>
                      <a:endParaRPr lang="nl-NL"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Rechthoek 4"/>
          <p:cNvSpPr/>
          <p:nvPr/>
        </p:nvSpPr>
        <p:spPr>
          <a:xfrm>
            <a:off x="703385" y="1417638"/>
            <a:ext cx="8737599" cy="369332"/>
          </a:xfrm>
          <a:prstGeom prst="rect">
            <a:avLst/>
          </a:prstGeom>
        </p:spPr>
        <p:txBody>
          <a:bodyPr wrap="square">
            <a:spAutoFit/>
          </a:bodyPr>
          <a:lstStyle/>
          <a:p>
            <a:r>
              <a:rPr lang="nl-NL" dirty="0" smtClean="0">
                <a:latin typeface="Calibri" panose="020F0502020204030204" pitchFamily="34" charset="0"/>
                <a:ea typeface="Calibri" panose="020F0502020204030204" pitchFamily="34" charset="0"/>
                <a:cs typeface="Times New Roman" panose="02020603050405020304" pitchFamily="18" charset="0"/>
              </a:rPr>
              <a:t>om </a:t>
            </a:r>
            <a:r>
              <a:rPr lang="nl-NL" dirty="0">
                <a:latin typeface="Calibri" panose="020F0502020204030204" pitchFamily="34" charset="0"/>
                <a:ea typeface="Calibri" panose="020F0502020204030204" pitchFamily="34" charset="0"/>
                <a:cs typeface="Times New Roman" panose="02020603050405020304" pitchFamily="18" charset="0"/>
              </a:rPr>
              <a:t>toch op die 2000 euro uit te komen kun je het laatste jaar 215 euro minder afschrijven. </a:t>
            </a:r>
            <a:endParaRPr lang="nl-NL" dirty="0"/>
          </a:p>
        </p:txBody>
      </p:sp>
    </p:spTree>
    <p:extLst>
      <p:ext uri="{BB962C8B-B14F-4D97-AF65-F5344CB8AC3E}">
        <p14:creationId xmlns:p14="http://schemas.microsoft.com/office/powerpoint/2010/main" val="264085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Verschil fiscaal en bedrijfseconomisch afschrijven</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In januari 2013 is er een machine aangeschaft voor € 35.000,-. De huidige vervangingswaarde (januari 2015) is € 40.000,- en de restwaarde is 10 %. De gebruiksperiode c.q. economische levensduur is 4 jaar.</a:t>
            </a:r>
          </a:p>
          <a:p>
            <a:r>
              <a:rPr lang="nl-NL" dirty="0" smtClean="0"/>
              <a:t>Fiscaal: € 35.000 - € 3.500 = € 31.500 (= fiscale afschrijvingen totaal over 4 jaar)</a:t>
            </a:r>
          </a:p>
          <a:p>
            <a:r>
              <a:rPr lang="nl-NL" dirty="0" smtClean="0"/>
              <a:t>€ 31.500 / 4 = € 7.875 (= fiscale overschrijving over 2015) </a:t>
            </a:r>
          </a:p>
          <a:p>
            <a:r>
              <a:rPr lang="nl-NL" dirty="0" err="1" smtClean="0"/>
              <a:t>Bedrijfsecomisch</a:t>
            </a:r>
            <a:r>
              <a:rPr lang="nl-NL" dirty="0" smtClean="0"/>
              <a:t> over 2015: € 40.000 - € 4.000 = € 36.000 (= </a:t>
            </a:r>
            <a:r>
              <a:rPr lang="nl-NL" dirty="0" err="1" smtClean="0"/>
              <a:t>bedrijfsecon</a:t>
            </a:r>
            <a:r>
              <a:rPr lang="nl-NL" dirty="0" smtClean="0"/>
              <a:t>. Afschrijving over 4 jaar)</a:t>
            </a:r>
          </a:p>
          <a:p>
            <a:r>
              <a:rPr lang="nl-NL" dirty="0" smtClean="0"/>
              <a:t>€ 36.000 / 4 jaar = € 9.000 (= </a:t>
            </a:r>
            <a:r>
              <a:rPr lang="nl-NL" dirty="0" err="1" smtClean="0"/>
              <a:t>bedrijfsecon</a:t>
            </a:r>
            <a:r>
              <a:rPr lang="nl-NL" dirty="0" smtClean="0"/>
              <a:t>. Afschrijving over 2015)</a:t>
            </a:r>
            <a:endParaRPr lang="nl-NL" dirty="0"/>
          </a:p>
        </p:txBody>
      </p:sp>
    </p:spTree>
    <p:extLst>
      <p:ext uri="{BB962C8B-B14F-4D97-AF65-F5344CB8AC3E}">
        <p14:creationId xmlns:p14="http://schemas.microsoft.com/office/powerpoint/2010/main" val="2527357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550290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2 financiering</a:t>
            </a:r>
            <a:endParaRPr lang="nl-NL" dirty="0"/>
          </a:p>
        </p:txBody>
      </p:sp>
      <p:sp>
        <p:nvSpPr>
          <p:cNvPr id="3" name="Tijdelijke aanduiding voor inhoud 2"/>
          <p:cNvSpPr>
            <a:spLocks noGrp="1"/>
          </p:cNvSpPr>
          <p:nvPr>
            <p:ph idx="1"/>
          </p:nvPr>
        </p:nvSpPr>
        <p:spPr/>
        <p:txBody>
          <a:bodyPr/>
          <a:lstStyle/>
          <a:p>
            <a:r>
              <a:rPr lang="nl-NL" dirty="0" smtClean="0"/>
              <a:t>Bij hypothecaire leningen zijn verschillende begrippen verbonden:</a:t>
            </a:r>
          </a:p>
          <a:p>
            <a:r>
              <a:rPr lang="nl-NL" dirty="0" smtClean="0"/>
              <a:t>- afsluitprovisie</a:t>
            </a:r>
          </a:p>
          <a:p>
            <a:r>
              <a:rPr lang="nl-NL" dirty="0" smtClean="0"/>
              <a:t>- notaris- en kadasterkosten</a:t>
            </a:r>
          </a:p>
          <a:p>
            <a:r>
              <a:rPr lang="nl-NL" dirty="0" smtClean="0"/>
              <a:t>Daarnaast zijn er een tweetal begrippen die bij elke vorm van financiering voorkomen:</a:t>
            </a:r>
          </a:p>
          <a:p>
            <a:r>
              <a:rPr lang="nl-NL" dirty="0" smtClean="0"/>
              <a:t>Rente</a:t>
            </a:r>
          </a:p>
          <a:p>
            <a:r>
              <a:rPr lang="nl-NL" dirty="0" smtClean="0"/>
              <a:t>aflossing</a:t>
            </a:r>
            <a:endParaRPr lang="nl-NL" dirty="0"/>
          </a:p>
        </p:txBody>
      </p:sp>
    </p:spTree>
    <p:extLst>
      <p:ext uri="{BB962C8B-B14F-4D97-AF65-F5344CB8AC3E}">
        <p14:creationId xmlns:p14="http://schemas.microsoft.com/office/powerpoint/2010/main" val="368273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2.2 liquiditeitsbalans</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086683734"/>
              </p:ext>
            </p:extLst>
          </p:nvPr>
        </p:nvGraphicFramePr>
        <p:xfrm>
          <a:off x="1518699" y="1196979"/>
          <a:ext cx="10063700" cy="4911580"/>
        </p:xfrm>
        <a:graphic>
          <a:graphicData uri="http://schemas.openxmlformats.org/drawingml/2006/table">
            <a:tbl>
              <a:tblPr firstRow="1" bandRow="1">
                <a:tableStyleId>{5C22544A-7EE6-4342-B048-85BDC9FD1C3A}</a:tableStyleId>
              </a:tblPr>
              <a:tblGrid>
                <a:gridCol w="2515925"/>
                <a:gridCol w="2515925"/>
                <a:gridCol w="2515925"/>
                <a:gridCol w="2515925"/>
              </a:tblGrid>
              <a:tr h="373907">
                <a:tc>
                  <a:txBody>
                    <a:bodyPr/>
                    <a:lstStyle/>
                    <a:p>
                      <a:r>
                        <a:rPr lang="nl-NL" dirty="0" smtClean="0"/>
                        <a:t>Debet</a:t>
                      </a:r>
                      <a:endParaRPr lang="nl-NL" dirty="0"/>
                    </a:p>
                  </a:txBody>
                  <a:tcPr/>
                </a:tc>
                <a:tc>
                  <a:txBody>
                    <a:bodyPr/>
                    <a:lstStyle/>
                    <a:p>
                      <a:r>
                        <a:rPr lang="nl-NL" dirty="0" smtClean="0"/>
                        <a:t>Balans</a:t>
                      </a:r>
                      <a:r>
                        <a:rPr lang="nl-NL" baseline="0" dirty="0" smtClean="0"/>
                        <a:t> per 1 januari</a:t>
                      </a:r>
                      <a:endParaRPr lang="nl-NL" dirty="0"/>
                    </a:p>
                  </a:txBody>
                  <a:tcPr/>
                </a:tc>
                <a:tc>
                  <a:txBody>
                    <a:bodyPr/>
                    <a:lstStyle/>
                    <a:p>
                      <a:endParaRPr lang="nl-NL" dirty="0"/>
                    </a:p>
                  </a:txBody>
                  <a:tcPr/>
                </a:tc>
                <a:tc>
                  <a:txBody>
                    <a:bodyPr/>
                    <a:lstStyle/>
                    <a:p>
                      <a:r>
                        <a:rPr lang="nl-NL" dirty="0" smtClean="0"/>
                        <a:t>credit</a:t>
                      </a:r>
                      <a:endParaRPr lang="nl-NL" dirty="0"/>
                    </a:p>
                  </a:txBody>
                  <a:tcPr/>
                </a:tc>
              </a:tr>
              <a:tr h="373907">
                <a:tc>
                  <a:txBody>
                    <a:bodyPr/>
                    <a:lstStyle/>
                    <a:p>
                      <a:r>
                        <a:rPr lang="nl-NL" dirty="0" smtClean="0"/>
                        <a:t>Vaste activa</a:t>
                      </a:r>
                      <a:endParaRPr lang="nl-NL" dirty="0"/>
                    </a:p>
                  </a:txBody>
                  <a:tcPr/>
                </a:tc>
                <a:tc>
                  <a:txBody>
                    <a:bodyPr/>
                    <a:lstStyle/>
                    <a:p>
                      <a:endParaRPr lang="nl-NL" dirty="0"/>
                    </a:p>
                  </a:txBody>
                  <a:tcPr/>
                </a:tc>
                <a:tc>
                  <a:txBody>
                    <a:bodyPr/>
                    <a:lstStyle/>
                    <a:p>
                      <a:r>
                        <a:rPr lang="nl-NL" dirty="0" smtClean="0"/>
                        <a:t>Eigen vermogen</a:t>
                      </a:r>
                    </a:p>
                  </a:txBody>
                  <a:tcPr/>
                </a:tc>
                <a:tc>
                  <a:txBody>
                    <a:bodyPr/>
                    <a:lstStyle/>
                    <a:p>
                      <a:r>
                        <a:rPr lang="nl-NL" dirty="0" smtClean="0"/>
                        <a:t>€</a:t>
                      </a:r>
                      <a:r>
                        <a:rPr lang="nl-NL" baseline="0" dirty="0" smtClean="0"/>
                        <a:t> 227.500</a:t>
                      </a:r>
                      <a:endParaRPr lang="nl-NL" dirty="0"/>
                    </a:p>
                  </a:txBody>
                  <a:tcPr/>
                </a:tc>
              </a:tr>
              <a:tr h="424696">
                <a:tc>
                  <a:txBody>
                    <a:bodyPr/>
                    <a:lstStyle/>
                    <a:p>
                      <a:r>
                        <a:rPr lang="nl-NL" dirty="0" smtClean="0"/>
                        <a:t>Bedrijfspand</a:t>
                      </a:r>
                      <a:endParaRPr lang="nl-NL" dirty="0"/>
                    </a:p>
                  </a:txBody>
                  <a:tcPr/>
                </a:tc>
                <a:tc>
                  <a:txBody>
                    <a:bodyPr/>
                    <a:lstStyle/>
                    <a:p>
                      <a:r>
                        <a:rPr lang="nl-NL" dirty="0" smtClean="0"/>
                        <a:t>€ 225.000</a:t>
                      </a:r>
                      <a:endParaRPr lang="nl-NL" dirty="0"/>
                    </a:p>
                  </a:txBody>
                  <a:tcPr/>
                </a:tc>
                <a:tc>
                  <a:txBody>
                    <a:bodyPr/>
                    <a:lstStyle/>
                    <a:p>
                      <a:r>
                        <a:rPr lang="nl-NL" dirty="0" smtClean="0"/>
                        <a:t>Lang vreemd vermogen</a:t>
                      </a:r>
                      <a:endParaRPr lang="nl-NL" dirty="0"/>
                    </a:p>
                  </a:txBody>
                  <a:tcPr/>
                </a:tc>
                <a:tc>
                  <a:txBody>
                    <a:bodyPr/>
                    <a:lstStyle/>
                    <a:p>
                      <a:endParaRPr lang="nl-NL"/>
                    </a:p>
                  </a:txBody>
                  <a:tcPr/>
                </a:tc>
              </a:tr>
              <a:tr h="373907">
                <a:tc>
                  <a:txBody>
                    <a:bodyPr/>
                    <a:lstStyle/>
                    <a:p>
                      <a:r>
                        <a:rPr lang="nl-NL" dirty="0" smtClean="0"/>
                        <a:t>Machines</a:t>
                      </a:r>
                      <a:endParaRPr lang="nl-NL" dirty="0"/>
                    </a:p>
                  </a:txBody>
                  <a:tcPr/>
                </a:tc>
                <a:tc>
                  <a:txBody>
                    <a:bodyPr/>
                    <a:lstStyle/>
                    <a:p>
                      <a:r>
                        <a:rPr lang="nl-NL" dirty="0" smtClean="0"/>
                        <a:t>€ 80.000</a:t>
                      </a:r>
                      <a:endParaRPr lang="nl-NL" dirty="0"/>
                    </a:p>
                  </a:txBody>
                  <a:tcPr/>
                </a:tc>
                <a:tc>
                  <a:txBody>
                    <a:bodyPr/>
                    <a:lstStyle/>
                    <a:p>
                      <a:r>
                        <a:rPr lang="nl-NL" dirty="0" smtClean="0"/>
                        <a:t>Hypothecaire</a:t>
                      </a:r>
                      <a:r>
                        <a:rPr lang="nl-NL" baseline="0" dirty="0" smtClean="0"/>
                        <a:t> </a:t>
                      </a:r>
                      <a:r>
                        <a:rPr lang="nl-NL" dirty="0" smtClean="0"/>
                        <a:t>lening</a:t>
                      </a:r>
                      <a:r>
                        <a:rPr lang="nl-NL" baseline="0" dirty="0" smtClean="0"/>
                        <a:t> </a:t>
                      </a:r>
                      <a:endParaRPr lang="nl-NL" dirty="0"/>
                    </a:p>
                  </a:txBody>
                  <a:tcPr/>
                </a:tc>
                <a:tc>
                  <a:txBody>
                    <a:bodyPr/>
                    <a:lstStyle/>
                    <a:p>
                      <a:r>
                        <a:rPr lang="nl-NL" dirty="0" smtClean="0"/>
                        <a:t>€</a:t>
                      </a:r>
                      <a:r>
                        <a:rPr lang="nl-NL" baseline="0" dirty="0" smtClean="0"/>
                        <a:t> 150.000</a:t>
                      </a:r>
                      <a:endParaRPr lang="nl-NL" dirty="0"/>
                    </a:p>
                  </a:txBody>
                  <a:tcPr/>
                </a:tc>
              </a:tr>
              <a:tr h="373907">
                <a:tc>
                  <a:txBody>
                    <a:bodyPr/>
                    <a:lstStyle/>
                    <a:p>
                      <a:r>
                        <a:rPr lang="nl-NL" dirty="0" smtClean="0"/>
                        <a:t>Auto’s</a:t>
                      </a:r>
                      <a:endParaRPr lang="nl-NL" dirty="0"/>
                    </a:p>
                  </a:txBody>
                  <a:tcPr/>
                </a:tc>
                <a:tc>
                  <a:txBody>
                    <a:bodyPr/>
                    <a:lstStyle/>
                    <a:p>
                      <a:r>
                        <a:rPr lang="nl-NL" dirty="0" smtClean="0"/>
                        <a:t>€ 75.000</a:t>
                      </a:r>
                      <a:endParaRPr lang="nl-NL" dirty="0"/>
                    </a:p>
                  </a:txBody>
                  <a:tcPr/>
                </a:tc>
                <a:tc>
                  <a:txBody>
                    <a:bodyPr/>
                    <a:lstStyle/>
                    <a:p>
                      <a:r>
                        <a:rPr lang="nl-NL" dirty="0" smtClean="0"/>
                        <a:t>Financiële</a:t>
                      </a:r>
                      <a:r>
                        <a:rPr lang="nl-NL" baseline="0" dirty="0" smtClean="0"/>
                        <a:t> lease</a:t>
                      </a:r>
                      <a:endParaRPr lang="nl-NL" dirty="0"/>
                    </a:p>
                  </a:txBody>
                  <a:tcPr/>
                </a:tc>
                <a:tc>
                  <a:txBody>
                    <a:bodyPr/>
                    <a:lstStyle/>
                    <a:p>
                      <a:r>
                        <a:rPr lang="nl-NL" dirty="0" smtClean="0"/>
                        <a:t>€ 12.000</a:t>
                      </a:r>
                      <a:endParaRPr lang="nl-NL" dirty="0"/>
                    </a:p>
                  </a:txBody>
                  <a:tcPr/>
                </a:tc>
              </a:tr>
              <a:tr h="373907">
                <a:tc>
                  <a:txBody>
                    <a:bodyPr/>
                    <a:lstStyle/>
                    <a:p>
                      <a:r>
                        <a:rPr lang="nl-NL" dirty="0" smtClean="0"/>
                        <a:t>Inventaris</a:t>
                      </a:r>
                      <a:endParaRPr lang="nl-NL" dirty="0"/>
                    </a:p>
                  </a:txBody>
                  <a:tcPr/>
                </a:tc>
                <a:tc>
                  <a:txBody>
                    <a:bodyPr/>
                    <a:lstStyle/>
                    <a:p>
                      <a:r>
                        <a:rPr lang="nl-NL" dirty="0" smtClean="0"/>
                        <a:t>€ 35.000</a:t>
                      </a:r>
                      <a:endParaRPr lang="nl-NL" dirty="0"/>
                    </a:p>
                  </a:txBody>
                  <a:tcPr/>
                </a:tc>
                <a:tc>
                  <a:txBody>
                    <a:bodyPr/>
                    <a:lstStyle/>
                    <a:p>
                      <a:r>
                        <a:rPr lang="nl-NL" dirty="0" smtClean="0"/>
                        <a:t>Banklening</a:t>
                      </a:r>
                      <a:endParaRPr lang="nl-NL" dirty="0"/>
                    </a:p>
                  </a:txBody>
                  <a:tcPr/>
                </a:tc>
                <a:tc>
                  <a:txBody>
                    <a:bodyPr/>
                    <a:lstStyle/>
                    <a:p>
                      <a:r>
                        <a:rPr lang="nl-NL" dirty="0" smtClean="0"/>
                        <a:t>€ 65.000</a:t>
                      </a:r>
                      <a:endParaRPr lang="nl-NL" dirty="0"/>
                    </a:p>
                  </a:txBody>
                  <a:tcPr/>
                </a:tc>
              </a:tr>
              <a:tr h="373907">
                <a:tc>
                  <a:txBody>
                    <a:bodyPr/>
                    <a:lstStyle/>
                    <a:p>
                      <a:r>
                        <a:rPr lang="nl-NL" dirty="0" smtClean="0"/>
                        <a:t>Vlottende activa</a:t>
                      </a:r>
                      <a:endParaRPr lang="nl-NL" dirty="0"/>
                    </a:p>
                  </a:txBody>
                  <a:tcPr/>
                </a:tc>
                <a:tc>
                  <a:txBody>
                    <a:bodyPr/>
                    <a:lstStyle/>
                    <a:p>
                      <a:endParaRPr lang="nl-NL"/>
                    </a:p>
                  </a:txBody>
                  <a:tcPr/>
                </a:tc>
                <a:tc>
                  <a:txBody>
                    <a:bodyPr/>
                    <a:lstStyle/>
                    <a:p>
                      <a:r>
                        <a:rPr lang="nl-NL" dirty="0" smtClean="0"/>
                        <a:t>Kort vreemd</a:t>
                      </a:r>
                      <a:r>
                        <a:rPr lang="nl-NL" baseline="0" dirty="0" smtClean="0"/>
                        <a:t> vermogen</a:t>
                      </a:r>
                      <a:endParaRPr lang="nl-NL" dirty="0"/>
                    </a:p>
                  </a:txBody>
                  <a:tcPr/>
                </a:tc>
                <a:tc>
                  <a:txBody>
                    <a:bodyPr/>
                    <a:lstStyle/>
                    <a:p>
                      <a:endParaRPr lang="nl-NL"/>
                    </a:p>
                  </a:txBody>
                  <a:tcPr/>
                </a:tc>
              </a:tr>
              <a:tr h="373907">
                <a:tc>
                  <a:txBody>
                    <a:bodyPr/>
                    <a:lstStyle/>
                    <a:p>
                      <a:r>
                        <a:rPr lang="nl-NL" dirty="0" smtClean="0"/>
                        <a:t>Voorraad goederen</a:t>
                      </a:r>
                      <a:endParaRPr lang="nl-NL" dirty="0"/>
                    </a:p>
                  </a:txBody>
                  <a:tcPr/>
                </a:tc>
                <a:tc>
                  <a:txBody>
                    <a:bodyPr/>
                    <a:lstStyle/>
                    <a:p>
                      <a:r>
                        <a:rPr lang="nl-NL" dirty="0" smtClean="0"/>
                        <a:t>€ 25.000</a:t>
                      </a:r>
                      <a:endParaRPr lang="nl-NL" dirty="0"/>
                    </a:p>
                  </a:txBody>
                  <a:tcPr/>
                </a:tc>
                <a:tc>
                  <a:txBody>
                    <a:bodyPr/>
                    <a:lstStyle/>
                    <a:p>
                      <a:r>
                        <a:rPr lang="nl-NL" dirty="0" smtClean="0"/>
                        <a:t>Te betalen BTW</a:t>
                      </a:r>
                      <a:endParaRPr lang="nl-NL" dirty="0"/>
                    </a:p>
                  </a:txBody>
                  <a:tcPr/>
                </a:tc>
                <a:tc>
                  <a:txBody>
                    <a:bodyPr/>
                    <a:lstStyle/>
                    <a:p>
                      <a:r>
                        <a:rPr lang="nl-NL" dirty="0" smtClean="0"/>
                        <a:t>€</a:t>
                      </a:r>
                      <a:r>
                        <a:rPr lang="nl-NL" baseline="0" dirty="0" smtClean="0"/>
                        <a:t> 12.000</a:t>
                      </a:r>
                      <a:endParaRPr lang="nl-NL" dirty="0"/>
                    </a:p>
                  </a:txBody>
                  <a:tcPr/>
                </a:tc>
              </a:tr>
              <a:tr h="373907">
                <a:tc>
                  <a:txBody>
                    <a:bodyPr/>
                    <a:lstStyle/>
                    <a:p>
                      <a:r>
                        <a:rPr lang="nl-NL" dirty="0" smtClean="0"/>
                        <a:t>Debiteuren</a:t>
                      </a:r>
                      <a:endParaRPr lang="nl-NL" dirty="0"/>
                    </a:p>
                  </a:txBody>
                  <a:tcPr/>
                </a:tc>
                <a:tc>
                  <a:txBody>
                    <a:bodyPr/>
                    <a:lstStyle/>
                    <a:p>
                      <a:r>
                        <a:rPr lang="nl-NL" dirty="0" smtClean="0"/>
                        <a:t>€ 18.000</a:t>
                      </a:r>
                      <a:endParaRPr lang="nl-NL" dirty="0"/>
                    </a:p>
                  </a:txBody>
                  <a:tcPr/>
                </a:tc>
                <a:tc>
                  <a:txBody>
                    <a:bodyPr/>
                    <a:lstStyle/>
                    <a:p>
                      <a:r>
                        <a:rPr lang="nl-NL" dirty="0" smtClean="0"/>
                        <a:t>Crediteuren</a:t>
                      </a:r>
                      <a:endParaRPr lang="nl-NL" dirty="0"/>
                    </a:p>
                  </a:txBody>
                  <a:tcPr/>
                </a:tc>
                <a:tc>
                  <a:txBody>
                    <a:bodyPr/>
                    <a:lstStyle/>
                    <a:p>
                      <a:r>
                        <a:rPr lang="nl-NL" dirty="0" smtClean="0"/>
                        <a:t>€ 8.000</a:t>
                      </a:r>
                      <a:endParaRPr lang="nl-NL" dirty="0"/>
                    </a:p>
                  </a:txBody>
                  <a:tcPr/>
                </a:tc>
              </a:tr>
              <a:tr h="373907">
                <a:tc>
                  <a:txBody>
                    <a:bodyPr/>
                    <a:lstStyle/>
                    <a:p>
                      <a:r>
                        <a:rPr lang="nl-NL" dirty="0" smtClean="0"/>
                        <a:t>Liquide</a:t>
                      </a:r>
                      <a:r>
                        <a:rPr lang="nl-NL" baseline="0" dirty="0" smtClean="0"/>
                        <a:t> middelen</a:t>
                      </a:r>
                      <a:endParaRPr lang="nl-NL" dirty="0"/>
                    </a:p>
                  </a:txBody>
                  <a:tcPr/>
                </a:tc>
                <a:tc>
                  <a:txBody>
                    <a:bodyPr/>
                    <a:lstStyle/>
                    <a:p>
                      <a:endParaRPr lang="nl-NL" dirty="0"/>
                    </a:p>
                  </a:txBody>
                  <a:tcPr/>
                </a:tc>
                <a:tc>
                  <a:txBody>
                    <a:bodyPr/>
                    <a:lstStyle/>
                    <a:p>
                      <a:endParaRPr lang="nl-NL" dirty="0"/>
                    </a:p>
                  </a:txBody>
                  <a:tcPr/>
                </a:tc>
                <a:tc>
                  <a:txBody>
                    <a:bodyPr/>
                    <a:lstStyle/>
                    <a:p>
                      <a:endParaRPr lang="nl-NL"/>
                    </a:p>
                  </a:txBody>
                  <a:tcPr/>
                </a:tc>
              </a:tr>
              <a:tr h="373907">
                <a:tc>
                  <a:txBody>
                    <a:bodyPr/>
                    <a:lstStyle/>
                    <a:p>
                      <a:r>
                        <a:rPr lang="nl-NL" dirty="0" smtClean="0"/>
                        <a:t>Bank</a:t>
                      </a:r>
                      <a:endParaRPr lang="nl-NL" dirty="0"/>
                    </a:p>
                  </a:txBody>
                  <a:tcPr/>
                </a:tc>
                <a:tc>
                  <a:txBody>
                    <a:bodyPr/>
                    <a:lstStyle/>
                    <a:p>
                      <a:r>
                        <a:rPr lang="nl-NL" dirty="0" smtClean="0"/>
                        <a:t>€ 23.000</a:t>
                      </a:r>
                      <a:endParaRPr lang="nl-NL" dirty="0"/>
                    </a:p>
                  </a:txBody>
                  <a:tcPr/>
                </a:tc>
                <a:tc>
                  <a:txBody>
                    <a:bodyPr/>
                    <a:lstStyle/>
                    <a:p>
                      <a:r>
                        <a:rPr lang="nl-NL" dirty="0" smtClean="0"/>
                        <a:t>Rekening courant krediet</a:t>
                      </a:r>
                      <a:endParaRPr lang="nl-NL" dirty="0"/>
                    </a:p>
                  </a:txBody>
                  <a:tcPr/>
                </a:tc>
                <a:tc>
                  <a:txBody>
                    <a:bodyPr/>
                    <a:lstStyle/>
                    <a:p>
                      <a:r>
                        <a:rPr lang="nl-NL" dirty="0" smtClean="0"/>
                        <a:t>€ 8.000</a:t>
                      </a:r>
                      <a:endParaRPr lang="nl-NL" dirty="0"/>
                    </a:p>
                  </a:txBody>
                  <a:tcPr/>
                </a:tc>
              </a:tr>
              <a:tr h="373907">
                <a:tc>
                  <a:txBody>
                    <a:bodyPr/>
                    <a:lstStyle/>
                    <a:p>
                      <a:r>
                        <a:rPr lang="nl-NL" dirty="0" smtClean="0"/>
                        <a:t>Kas</a:t>
                      </a:r>
                      <a:endParaRPr lang="nl-NL" dirty="0"/>
                    </a:p>
                  </a:txBody>
                  <a:tcPr/>
                </a:tc>
                <a:tc>
                  <a:txBody>
                    <a:bodyPr/>
                    <a:lstStyle/>
                    <a:p>
                      <a:r>
                        <a:rPr lang="nl-NL" dirty="0" smtClean="0"/>
                        <a:t>€ 1.500</a:t>
                      </a:r>
                      <a:endParaRPr lang="nl-NL" dirty="0"/>
                    </a:p>
                  </a:txBody>
                  <a:tcPr/>
                </a:tc>
                <a:tc>
                  <a:txBody>
                    <a:bodyPr/>
                    <a:lstStyle/>
                    <a:p>
                      <a:endParaRPr lang="nl-NL"/>
                    </a:p>
                  </a:txBody>
                  <a:tcPr/>
                </a:tc>
                <a:tc>
                  <a:txBody>
                    <a:bodyPr/>
                    <a:lstStyle/>
                    <a:p>
                      <a:endParaRPr lang="nl-NL"/>
                    </a:p>
                  </a:txBody>
                  <a:tcPr/>
                </a:tc>
              </a:tr>
              <a:tr h="373907">
                <a:tc>
                  <a:txBody>
                    <a:bodyPr/>
                    <a:lstStyle/>
                    <a:p>
                      <a:r>
                        <a:rPr lang="nl-NL" dirty="0" smtClean="0"/>
                        <a:t>totaal</a:t>
                      </a:r>
                      <a:endParaRPr lang="nl-NL" dirty="0"/>
                    </a:p>
                  </a:txBody>
                  <a:tcPr/>
                </a:tc>
                <a:tc>
                  <a:txBody>
                    <a:bodyPr/>
                    <a:lstStyle/>
                    <a:p>
                      <a:r>
                        <a:rPr lang="nl-NL" dirty="0" smtClean="0"/>
                        <a:t>€</a:t>
                      </a:r>
                      <a:r>
                        <a:rPr lang="nl-NL" baseline="0" dirty="0" smtClean="0"/>
                        <a:t> 482.500</a:t>
                      </a:r>
                      <a:endParaRPr lang="nl-NL" dirty="0"/>
                    </a:p>
                  </a:txBody>
                  <a:tcPr/>
                </a:tc>
                <a:tc>
                  <a:txBody>
                    <a:bodyPr/>
                    <a:lstStyle/>
                    <a:p>
                      <a:r>
                        <a:rPr lang="nl-NL" dirty="0" smtClean="0"/>
                        <a:t>totaal</a:t>
                      </a:r>
                      <a:endParaRPr lang="nl-NL" dirty="0"/>
                    </a:p>
                  </a:txBody>
                  <a:tcPr/>
                </a:tc>
                <a:tc>
                  <a:txBody>
                    <a:bodyPr/>
                    <a:lstStyle/>
                    <a:p>
                      <a:r>
                        <a:rPr lang="nl-NL" dirty="0" smtClean="0"/>
                        <a:t>€ 482.500</a:t>
                      </a:r>
                      <a:endParaRPr lang="nl-NL" dirty="0"/>
                    </a:p>
                  </a:txBody>
                  <a:tcPr/>
                </a:tc>
              </a:tr>
            </a:tbl>
          </a:graphicData>
        </a:graphic>
      </p:graphicFrame>
    </p:spTree>
    <p:extLst>
      <p:ext uri="{BB962C8B-B14F-4D97-AF65-F5344CB8AC3E}">
        <p14:creationId xmlns:p14="http://schemas.microsoft.com/office/powerpoint/2010/main" val="2299438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kengetallen</a:t>
            </a:r>
            <a:endParaRPr lang="nl-NL" dirty="0"/>
          </a:p>
        </p:txBody>
      </p:sp>
      <p:sp>
        <p:nvSpPr>
          <p:cNvPr id="3" name="Tijdelijke aanduiding voor inhoud 2"/>
          <p:cNvSpPr>
            <a:spLocks noGrp="1"/>
          </p:cNvSpPr>
          <p:nvPr>
            <p:ph idx="1"/>
          </p:nvPr>
        </p:nvSpPr>
        <p:spPr/>
        <p:txBody>
          <a:bodyPr/>
          <a:lstStyle/>
          <a:p>
            <a:r>
              <a:rPr lang="nl-NL" dirty="0" smtClean="0"/>
              <a:t>Is dit bedrijf liquide genoeg?</a:t>
            </a:r>
          </a:p>
          <a:p>
            <a:r>
              <a:rPr lang="nl-NL" dirty="0" smtClean="0"/>
              <a:t>Is dit bedrijf op korte termijn liquide genoeg?</a:t>
            </a:r>
            <a:endParaRPr lang="nl-NL" dirty="0"/>
          </a:p>
          <a:p>
            <a:r>
              <a:rPr lang="nl-NL" dirty="0" smtClean="0"/>
              <a:t>Wat is de </a:t>
            </a:r>
            <a:r>
              <a:rPr lang="nl-NL" dirty="0" err="1" smtClean="0"/>
              <a:t>quick</a:t>
            </a:r>
            <a:r>
              <a:rPr lang="nl-NL" dirty="0" smtClean="0"/>
              <a:t> ratio?</a:t>
            </a:r>
          </a:p>
          <a:p>
            <a:r>
              <a:rPr lang="nl-NL" dirty="0" smtClean="0"/>
              <a:t>Wat is de </a:t>
            </a:r>
            <a:r>
              <a:rPr lang="nl-NL" dirty="0" err="1" smtClean="0"/>
              <a:t>current</a:t>
            </a:r>
            <a:r>
              <a:rPr lang="nl-NL" dirty="0" smtClean="0"/>
              <a:t> ratio?</a:t>
            </a:r>
          </a:p>
          <a:p>
            <a:r>
              <a:rPr lang="nl-NL" dirty="0" smtClean="0"/>
              <a:t>Hoe is de solvabiliteit van dit bedrijf?</a:t>
            </a:r>
          </a:p>
          <a:p>
            <a:r>
              <a:rPr lang="nl-NL" dirty="0" smtClean="0"/>
              <a:t>Hoe groot is het werkkapitaal van dit bedrijf? </a:t>
            </a:r>
            <a:endParaRPr lang="nl-NL" dirty="0"/>
          </a:p>
        </p:txBody>
      </p:sp>
    </p:spTree>
    <p:extLst>
      <p:ext uri="{BB962C8B-B14F-4D97-AF65-F5344CB8AC3E}">
        <p14:creationId xmlns:p14="http://schemas.microsoft.com/office/powerpoint/2010/main" val="370373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kengetallen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Liquide: zijn er voldoende liquide middelen aanwezig om het kort vreemd vermogen af te lossen.</a:t>
            </a:r>
          </a:p>
          <a:p>
            <a:r>
              <a:rPr lang="nl-NL" dirty="0" smtClean="0"/>
              <a:t>Liquide middelen: bank + kas = € 23.000 + € 1.500= € 24.500.</a:t>
            </a:r>
          </a:p>
          <a:p>
            <a:r>
              <a:rPr lang="nl-NL" dirty="0" smtClean="0"/>
              <a:t>Kort vreemd vermogen = te betalen BTW + crediteuren + rekening courant krediet = € 12.000 + € 8.000 + € 8.000 = € 28.000</a:t>
            </a:r>
          </a:p>
          <a:p>
            <a:r>
              <a:rPr lang="nl-NL" dirty="0" smtClean="0"/>
              <a:t>Dus niet liquide genoeg. </a:t>
            </a:r>
          </a:p>
          <a:p>
            <a:r>
              <a:rPr lang="nl-NL" dirty="0" smtClean="0"/>
              <a:t>Op korte termijn dan pak je de vlottende activa er ook bij.</a:t>
            </a:r>
          </a:p>
          <a:p>
            <a:r>
              <a:rPr lang="nl-NL" dirty="0" smtClean="0"/>
              <a:t>Dan is het wel voldoende omdat de voorraad goederen en de debiteuren erbij komen van in totaal € 43.000,- maakt samen € 67.500,-</a:t>
            </a:r>
            <a:endParaRPr lang="nl-NL" dirty="0"/>
          </a:p>
        </p:txBody>
      </p:sp>
    </p:spTree>
    <p:extLst>
      <p:ext uri="{BB962C8B-B14F-4D97-AF65-F5344CB8AC3E}">
        <p14:creationId xmlns:p14="http://schemas.microsoft.com/office/powerpoint/2010/main" val="3805369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kengetallen</a:t>
            </a:r>
            <a:endParaRPr lang="nl-NL" dirty="0"/>
          </a:p>
        </p:txBody>
      </p:sp>
      <p:sp>
        <p:nvSpPr>
          <p:cNvPr id="3" name="Tijdelijke aanduiding voor inhoud 2"/>
          <p:cNvSpPr>
            <a:spLocks noGrp="1"/>
          </p:cNvSpPr>
          <p:nvPr>
            <p:ph idx="1"/>
          </p:nvPr>
        </p:nvSpPr>
        <p:spPr/>
        <p:txBody>
          <a:bodyPr/>
          <a:lstStyle/>
          <a:p>
            <a:r>
              <a:rPr lang="nl-NL" dirty="0" smtClean="0"/>
              <a:t>Quick ratio = (debiteuren + liquide middelen) / kort vreemd vermogen</a:t>
            </a:r>
          </a:p>
          <a:p>
            <a:r>
              <a:rPr lang="nl-NL" dirty="0" smtClean="0"/>
              <a:t>Quick ratio = € 42.500 / € 28.000,- = 1,51</a:t>
            </a:r>
          </a:p>
          <a:p>
            <a:r>
              <a:rPr lang="nl-NL" dirty="0" err="1" smtClean="0"/>
              <a:t>Current</a:t>
            </a:r>
            <a:r>
              <a:rPr lang="nl-NL" dirty="0" smtClean="0"/>
              <a:t> ratio = vlottende middelen / kort vreemd vermogen </a:t>
            </a:r>
          </a:p>
          <a:p>
            <a:r>
              <a:rPr lang="nl-NL" dirty="0" err="1" smtClean="0"/>
              <a:t>Current</a:t>
            </a:r>
            <a:r>
              <a:rPr lang="nl-NL" dirty="0" smtClean="0"/>
              <a:t> ratio = € 67.500 / € 28.000 = 2,41</a:t>
            </a:r>
          </a:p>
          <a:p>
            <a:r>
              <a:rPr lang="nl-NL" dirty="0" smtClean="0"/>
              <a:t>Solvabiliteit = Eigen vermogen / totaal vermogen x 100% = € 227.500 / € 482.500 x 100% = 47,1%</a:t>
            </a:r>
          </a:p>
          <a:p>
            <a:r>
              <a:rPr lang="nl-NL" dirty="0" smtClean="0"/>
              <a:t>Werkkapitaal = vlottende middelen – kort vreemd vermogen = € 67.500 - € 28.000 = € 39.500,-</a:t>
            </a:r>
            <a:endParaRPr lang="nl-NL" dirty="0"/>
          </a:p>
        </p:txBody>
      </p:sp>
    </p:spTree>
    <p:extLst>
      <p:ext uri="{BB962C8B-B14F-4D97-AF65-F5344CB8AC3E}">
        <p14:creationId xmlns:p14="http://schemas.microsoft.com/office/powerpoint/2010/main" val="277407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Stille reserve</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Vaste activa worden elk jaar met een vast percentage afgeschreven. </a:t>
            </a:r>
          </a:p>
          <a:p>
            <a:r>
              <a:rPr lang="nl-NL" dirty="0" smtClean="0"/>
              <a:t>Maar is dit de werkelijke waarde van deze vaste activa?</a:t>
            </a:r>
          </a:p>
          <a:p>
            <a:r>
              <a:rPr lang="nl-NL" dirty="0" smtClean="0"/>
              <a:t>Nee, op het moment dat je de vaste activa gaat verkopen is het soms veel meer waard. Dit noem je de executiewaarde. Na taxatie blijkt dat het bedrijfspand in ons voorbeeld € 350.000 waard is en de machines € 100.000.</a:t>
            </a:r>
          </a:p>
          <a:p>
            <a:r>
              <a:rPr lang="nl-NL" dirty="0" smtClean="0"/>
              <a:t>De stille reserve op het bedrijfspand is dan € 350.000-   € 225.000 = € 125.000</a:t>
            </a:r>
          </a:p>
          <a:p>
            <a:r>
              <a:rPr lang="nl-NL" dirty="0" smtClean="0"/>
              <a:t>De stille reserve op de machines is dan € 100.000 -       € 80.000 = € 20.000</a:t>
            </a:r>
            <a:endParaRPr lang="nl-NL" dirty="0"/>
          </a:p>
        </p:txBody>
      </p:sp>
    </p:spTree>
    <p:extLst>
      <p:ext uri="{BB962C8B-B14F-4D97-AF65-F5344CB8AC3E}">
        <p14:creationId xmlns:p14="http://schemas.microsoft.com/office/powerpoint/2010/main" val="95311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Stille reserve en solvabiliteit</a:t>
            </a:r>
            <a:endParaRPr lang="nl-NL" dirty="0"/>
          </a:p>
        </p:txBody>
      </p:sp>
      <p:sp>
        <p:nvSpPr>
          <p:cNvPr id="3" name="Tijdelijke aanduiding voor inhoud 2"/>
          <p:cNvSpPr>
            <a:spLocks noGrp="1"/>
          </p:cNvSpPr>
          <p:nvPr>
            <p:ph idx="1"/>
          </p:nvPr>
        </p:nvSpPr>
        <p:spPr/>
        <p:txBody>
          <a:bodyPr>
            <a:normAutofit/>
          </a:bodyPr>
          <a:lstStyle/>
          <a:p>
            <a:r>
              <a:rPr lang="nl-NL" dirty="0" smtClean="0"/>
              <a:t>Hoe is de nieuwe solvabiliteit met berekening van de stille reserve?</a:t>
            </a:r>
          </a:p>
          <a:p>
            <a:r>
              <a:rPr lang="nl-NL" dirty="0" smtClean="0"/>
              <a:t>Eigen vermogen is nu geen € 227.500 maar             € 145.000 hoger. Dus € 372.500. </a:t>
            </a:r>
          </a:p>
          <a:p>
            <a:r>
              <a:rPr lang="nl-NL" dirty="0" smtClean="0"/>
              <a:t>Totaal vermogen is nu geen € 482.500 maar dus      € 145.000 hoger. Dus € 627.500.</a:t>
            </a:r>
          </a:p>
          <a:p>
            <a:r>
              <a:rPr lang="nl-NL" dirty="0" smtClean="0"/>
              <a:t>Solvabiliteit = € 372.500 / € 627.500 x 100% = 59,4%</a:t>
            </a:r>
          </a:p>
          <a:p>
            <a:pPr marL="0" indent="0">
              <a:buNone/>
            </a:pPr>
            <a:endParaRPr lang="nl-NL" dirty="0"/>
          </a:p>
        </p:txBody>
      </p:sp>
    </p:spTree>
    <p:extLst>
      <p:ext uri="{BB962C8B-B14F-4D97-AF65-F5344CB8AC3E}">
        <p14:creationId xmlns:p14="http://schemas.microsoft.com/office/powerpoint/2010/main" val="280335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lgemene powerpoint Sterk Merk">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Algemene powerpoint Sterk Merk</Template>
  <TotalTime>648</TotalTime>
  <Words>1581</Words>
  <Application>Microsoft Office PowerPoint</Application>
  <PresentationFormat>Breedbeeld</PresentationFormat>
  <Paragraphs>350</Paragraphs>
  <Slides>28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28</vt:i4>
      </vt:variant>
    </vt:vector>
  </HeadingPairs>
  <TitlesOfParts>
    <vt:vector size="32" baseType="lpstr">
      <vt:lpstr>Arial</vt:lpstr>
      <vt:lpstr>Calibri</vt:lpstr>
      <vt:lpstr>Times New Roman</vt:lpstr>
      <vt:lpstr>Algemene powerpoint Sterk Merk</vt:lpstr>
      <vt:lpstr>Kengetallen, analyseren en opzet begrotingen</vt:lpstr>
      <vt:lpstr>Hoofdstuk 2 Financiering</vt:lpstr>
      <vt:lpstr>Hoofdstuk 2 financiering</vt:lpstr>
      <vt:lpstr>Hoofdstuk 2.2 liquiditeitsbalans</vt:lpstr>
      <vt:lpstr>kengetallen</vt:lpstr>
      <vt:lpstr>kengetallen</vt:lpstr>
      <vt:lpstr>kengetallen</vt:lpstr>
      <vt:lpstr>Stille reserve</vt:lpstr>
      <vt:lpstr>Stille reserve en solvabiliteit</vt:lpstr>
      <vt:lpstr>Hoofdstuk 3 Bedrijfseconomische boekhouding</vt:lpstr>
      <vt:lpstr>Economisch resultaat</vt:lpstr>
      <vt:lpstr>vermogensontwikkeling</vt:lpstr>
      <vt:lpstr>cashflow</vt:lpstr>
      <vt:lpstr>3.4 cashflow</vt:lpstr>
      <vt:lpstr>kasstroomoverzicht</vt:lpstr>
      <vt:lpstr>PowerPoint-presentatie</vt:lpstr>
      <vt:lpstr>PowerPoint-presentatie</vt:lpstr>
      <vt:lpstr>PowerPoint-presentatie</vt:lpstr>
      <vt:lpstr>PowerPoint-presentatie</vt:lpstr>
      <vt:lpstr>Economisch resultaat</vt:lpstr>
      <vt:lpstr>afschrijvingen</vt:lpstr>
      <vt:lpstr>Afschrijvingen vanaf aanschafwaarde</vt:lpstr>
      <vt:lpstr>Afschrijvingen vanaf aanschafwaarde</vt:lpstr>
      <vt:lpstr>Afschrijvingen vanaf aanschafwaarde</vt:lpstr>
      <vt:lpstr>Afschrijvingen vanaf boekwaarde</vt:lpstr>
      <vt:lpstr>Afschrijvingen vanaf boekwaarde</vt:lpstr>
      <vt:lpstr>Verschil fiscaal en bedrijfseconomisch afschrijven</vt:lpstr>
      <vt:lpstr>PowerPoint-presentatie</vt:lpstr>
    </vt:vector>
  </TitlesOfParts>
  <Company>Helicon Opleidingen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Kengetallen, analyseren en opzet begrotingen</dc:title>
  <dc:creator>Robbert Groenendaal</dc:creator>
  <cp:lastModifiedBy>Robbert Groenendaal</cp:lastModifiedBy>
  <cp:revision>20</cp:revision>
  <cp:lastPrinted>2015-12-14T07:56:11Z</cp:lastPrinted>
  <dcterms:created xsi:type="dcterms:W3CDTF">2015-12-08T11:31:59Z</dcterms:created>
  <dcterms:modified xsi:type="dcterms:W3CDTF">2015-12-14T14:24:58Z</dcterms:modified>
</cp:coreProperties>
</file>